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83"/>
  </p:notesMasterIdLst>
  <p:handoutMasterIdLst>
    <p:handoutMasterId r:id="rId84"/>
  </p:handoutMasterIdLst>
  <p:sldIdLst>
    <p:sldId id="426" r:id="rId3"/>
    <p:sldId id="535" r:id="rId4"/>
    <p:sldId id="710" r:id="rId5"/>
    <p:sldId id="711" r:id="rId6"/>
    <p:sldId id="712" r:id="rId7"/>
    <p:sldId id="713" r:id="rId8"/>
    <p:sldId id="714" r:id="rId9"/>
    <p:sldId id="715" r:id="rId10"/>
    <p:sldId id="716" r:id="rId11"/>
    <p:sldId id="717" r:id="rId12"/>
    <p:sldId id="718" r:id="rId13"/>
    <p:sldId id="719" r:id="rId14"/>
    <p:sldId id="720" r:id="rId15"/>
    <p:sldId id="721" r:id="rId16"/>
    <p:sldId id="722" r:id="rId17"/>
    <p:sldId id="723" r:id="rId18"/>
    <p:sldId id="676" r:id="rId19"/>
    <p:sldId id="677" r:id="rId20"/>
    <p:sldId id="678" r:id="rId21"/>
    <p:sldId id="679" r:id="rId22"/>
    <p:sldId id="638" r:id="rId23"/>
    <p:sldId id="639" r:id="rId24"/>
    <p:sldId id="627" r:id="rId25"/>
    <p:sldId id="628" r:id="rId26"/>
    <p:sldId id="629" r:id="rId27"/>
    <p:sldId id="630" r:id="rId28"/>
    <p:sldId id="631" r:id="rId29"/>
    <p:sldId id="632" r:id="rId30"/>
    <p:sldId id="633" r:id="rId31"/>
    <p:sldId id="634" r:id="rId32"/>
    <p:sldId id="680" r:id="rId33"/>
    <p:sldId id="681" r:id="rId34"/>
    <p:sldId id="682" r:id="rId35"/>
    <p:sldId id="647" r:id="rId36"/>
    <p:sldId id="648" r:id="rId37"/>
    <p:sldId id="649" r:id="rId38"/>
    <p:sldId id="656" r:id="rId39"/>
    <p:sldId id="659" r:id="rId40"/>
    <p:sldId id="660" r:id="rId41"/>
    <p:sldId id="762" r:id="rId42"/>
    <p:sldId id="738" r:id="rId43"/>
    <p:sldId id="739" r:id="rId44"/>
    <p:sldId id="740" r:id="rId45"/>
    <p:sldId id="741" r:id="rId46"/>
    <p:sldId id="613" r:id="rId47"/>
    <p:sldId id="612" r:id="rId48"/>
    <p:sldId id="597" r:id="rId49"/>
    <p:sldId id="672" r:id="rId50"/>
    <p:sldId id="673" r:id="rId51"/>
    <p:sldId id="674" r:id="rId52"/>
    <p:sldId id="737" r:id="rId53"/>
    <p:sldId id="687" r:id="rId54"/>
    <p:sldId id="688" r:id="rId55"/>
    <p:sldId id="689" r:id="rId56"/>
    <p:sldId id="690" r:id="rId57"/>
    <p:sldId id="691" r:id="rId58"/>
    <p:sldId id="692" r:id="rId59"/>
    <p:sldId id="693" r:id="rId60"/>
    <p:sldId id="694" r:id="rId61"/>
    <p:sldId id="695" r:id="rId62"/>
    <p:sldId id="598" r:id="rId63"/>
    <p:sldId id="624" r:id="rId64"/>
    <p:sldId id="763" r:id="rId65"/>
    <p:sldId id="752" r:id="rId66"/>
    <p:sldId id="753" r:id="rId67"/>
    <p:sldId id="754" r:id="rId68"/>
    <p:sldId id="623" r:id="rId69"/>
    <p:sldId id="742" r:id="rId70"/>
    <p:sldId id="743" r:id="rId71"/>
    <p:sldId id="744" r:id="rId72"/>
    <p:sldId id="745" r:id="rId73"/>
    <p:sldId id="748" r:id="rId74"/>
    <p:sldId id="746" r:id="rId75"/>
    <p:sldId id="747" r:id="rId76"/>
    <p:sldId id="749" r:id="rId77"/>
    <p:sldId id="724" r:id="rId78"/>
    <p:sldId id="764" r:id="rId79"/>
    <p:sldId id="725" r:id="rId80"/>
    <p:sldId id="726" r:id="rId81"/>
    <p:sldId id="727" r:id="rId82"/>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8" autoAdjust="0"/>
    <p:restoredTop sz="95122" autoAdjust="0"/>
  </p:normalViewPr>
  <p:slideViewPr>
    <p:cSldViewPr showGuides="1">
      <p:cViewPr varScale="1">
        <p:scale>
          <a:sx n="61" d="100"/>
          <a:sy n="61" d="100"/>
        </p:scale>
        <p:origin x="784" y="60"/>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3/21/2024</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3/21/2024</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B076A-BCD3-43DB-B626-89538CF1BE16}" type="slidenum">
              <a:rPr lang="en-US" smtClean="0"/>
              <a:pPr/>
              <a:t>36</a:t>
            </a:fld>
            <a:endParaRPr lang="en-US"/>
          </a:p>
        </p:txBody>
      </p:sp>
    </p:spTree>
    <p:extLst>
      <p:ext uri="{BB962C8B-B14F-4D97-AF65-F5344CB8AC3E}">
        <p14:creationId xmlns:p14="http://schemas.microsoft.com/office/powerpoint/2010/main" val="57374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https://monkeylearn.com/blog/practical-explanation-naive-bayes-classifier/</a:t>
            </a:r>
          </a:p>
          <a:p>
            <a:endParaRPr lang="en-US" dirty="0"/>
          </a:p>
          <a:p>
            <a:r>
              <a:rPr lang="en-US" dirty="0"/>
              <a:t>https://towardsdatascience.com/the-naive-bayes-classifier-how-it-works-e229e7970b84</a:t>
            </a:r>
          </a:p>
        </p:txBody>
      </p:sp>
      <p:sp>
        <p:nvSpPr>
          <p:cNvPr id="4" name="Slide Number Placeholder 3"/>
          <p:cNvSpPr>
            <a:spLocks noGrp="1"/>
          </p:cNvSpPr>
          <p:nvPr>
            <p:ph type="sldNum" sz="quarter" idx="10"/>
          </p:nvPr>
        </p:nvSpPr>
        <p:spPr/>
        <p:txBody>
          <a:bodyPr/>
          <a:lstStyle/>
          <a:p>
            <a:fld id="{AB5B076A-BCD3-43DB-B626-89538CF1BE16}" type="slidenum">
              <a:rPr lang="en-US" smtClean="0"/>
              <a:pPr/>
              <a:t>39</a:t>
            </a:fld>
            <a:endParaRPr lang="en-US"/>
          </a:p>
        </p:txBody>
      </p:sp>
    </p:spTree>
    <p:extLst>
      <p:ext uri="{BB962C8B-B14F-4D97-AF65-F5344CB8AC3E}">
        <p14:creationId xmlns:p14="http://schemas.microsoft.com/office/powerpoint/2010/main" val="236143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gaussian</a:t>
            </a:r>
            <a:r>
              <a:rPr lang="en-US" sz="1200" b="0" i="0" kern="1200" dirty="0">
                <a:solidFill>
                  <a:schemeClr val="tx1"/>
                </a:solidFill>
                <a:effectLst/>
                <a:latin typeface="+mn-lt"/>
                <a:ea typeface="+mn-ea"/>
                <a:cs typeface="+mn-cs"/>
              </a:rPr>
              <a:t> is used in classification tasks and it assumes that feature values follow a </a:t>
            </a:r>
            <a:r>
              <a:rPr lang="en-US" sz="1200" b="0" i="0" kern="1200" dirty="0" err="1">
                <a:solidFill>
                  <a:schemeClr val="tx1"/>
                </a:solidFill>
                <a:effectLst/>
                <a:latin typeface="+mn-lt"/>
                <a:ea typeface="+mn-ea"/>
                <a:cs typeface="+mn-cs"/>
              </a:rPr>
              <a:t>gaussian</a:t>
            </a:r>
            <a:r>
              <a:rPr lang="en-US" sz="1200" b="0" i="0" kern="1200" dirty="0">
                <a:solidFill>
                  <a:schemeClr val="tx1"/>
                </a:solidFill>
                <a:effectLst/>
                <a:latin typeface="+mn-lt"/>
                <a:ea typeface="+mn-ea"/>
                <a:cs typeface="+mn-cs"/>
              </a:rPr>
              <a:t> distribution.</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46</a:t>
            </a:fld>
            <a:endParaRPr lang="en-US"/>
          </a:p>
        </p:txBody>
      </p:sp>
    </p:spTree>
    <p:extLst>
      <p:ext uri="{BB962C8B-B14F-4D97-AF65-F5344CB8AC3E}">
        <p14:creationId xmlns:p14="http://schemas.microsoft.com/office/powerpoint/2010/main" val="163196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67</a:t>
            </a:fld>
            <a:endParaRPr lang="en-US"/>
          </a:p>
        </p:txBody>
      </p:sp>
    </p:spTree>
    <p:extLst>
      <p:ext uri="{BB962C8B-B14F-4D97-AF65-F5344CB8AC3E}">
        <p14:creationId xmlns:p14="http://schemas.microsoft.com/office/powerpoint/2010/main" val="55053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3/21/2024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6.wdp"/></Relationships>
</file>

<file path=ppt/slides/_rels/slide4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3.png"/><Relationship Id="rId1" Type="http://schemas.openxmlformats.org/officeDocument/2006/relationships/slideLayout" Target="../slideLayouts/slideLayout2.xml"/><Relationship Id="rId5" Type="http://schemas.microsoft.com/office/2007/relationships/hdphoto" Target="../media/hdphoto20.wdp"/><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21.wdp"/><Relationship Id="rId7" Type="http://schemas.microsoft.com/office/2007/relationships/hdphoto" Target="../media/hdphoto23.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22.wdp"/><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8.png"/><Relationship Id="rId1" Type="http://schemas.openxmlformats.org/officeDocument/2006/relationships/slideLayout" Target="../slideLayouts/slideLayout2.xml"/><Relationship Id="rId5" Type="http://schemas.microsoft.com/office/2007/relationships/hdphoto" Target="../media/hdphoto25.wdp"/><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33.wdp"/><Relationship Id="rId7" Type="http://schemas.microsoft.com/office/2007/relationships/hdphoto" Target="../media/hdphoto34.wdp"/><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31.wdp"/><Relationship Id="rId4" Type="http://schemas.openxmlformats.org/officeDocument/2006/relationships/image" Target="../media/image59.png"/><Relationship Id="rId9" Type="http://schemas.microsoft.com/office/2007/relationships/hdphoto" Target="../media/hdphoto35.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37.wdp"/><Relationship Id="rId5" Type="http://schemas.openxmlformats.org/officeDocument/2006/relationships/image" Target="../media/image70.png"/><Relationship Id="rId4" Type="http://schemas.microsoft.com/office/2007/relationships/hdphoto" Target="../media/hdphoto36.wdp"/></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Jesmin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923330"/>
          </a:xfrm>
          <a:prstGeom prst="rect">
            <a:avLst/>
          </a:prstGeom>
          <a:noFill/>
          <a:ln w="9525">
            <a:noFill/>
            <a:miter lim="800000"/>
            <a:headEnd/>
            <a:tailEnd/>
          </a:ln>
        </p:spPr>
        <p:txBody>
          <a:bodyPr>
            <a:spAutoFit/>
          </a:bodyPr>
          <a:lstStyle/>
          <a:p>
            <a:pPr algn="ctr"/>
            <a:r>
              <a:rPr lang="en-US" b="1" dirty="0">
                <a:solidFill>
                  <a:srgbClr val="FF0000"/>
                </a:solidFill>
              </a:rPr>
              <a:t>Machine Learning</a:t>
            </a:r>
          </a:p>
          <a:p>
            <a:pPr algn="ctr"/>
            <a:r>
              <a:rPr lang="en-US" b="1">
                <a:solidFill>
                  <a:srgbClr val="FF0000"/>
                </a:solidFill>
              </a:rPr>
              <a:t>ICT-4261</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468661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5EBB-38F7-3A96-F025-B657D2CC4E8D}"/>
              </a:ext>
            </a:extLst>
          </p:cNvPr>
          <p:cNvSpPr>
            <a:spLocks noGrp="1"/>
          </p:cNvSpPr>
          <p:nvPr>
            <p:ph type="title"/>
          </p:nvPr>
        </p:nvSpPr>
        <p:spPr/>
        <p:txBody>
          <a:bodyPr>
            <a:normAutofit/>
          </a:bodyPr>
          <a:lstStyle/>
          <a:p>
            <a:r>
              <a:rPr lang="en-US" b="1" i="0" dirty="0">
                <a:solidFill>
                  <a:srgbClr val="05192D"/>
                </a:solidFill>
                <a:effectLst/>
                <a:latin typeface="Studio-Feixen-Sans"/>
              </a:rPr>
              <a:t>Second Approach (In case of multiple features)</a:t>
            </a:r>
            <a:endParaRPr lang="en-US" dirty="0"/>
          </a:p>
        </p:txBody>
      </p:sp>
      <p:pic>
        <p:nvPicPr>
          <p:cNvPr id="5" name="Picture 4">
            <a:extLst>
              <a:ext uri="{FF2B5EF4-FFF2-40B4-BE49-F238E27FC236}">
                <a16:creationId xmlns:a16="http://schemas.microsoft.com/office/drawing/2014/main" id="{DE1C159B-0689-5CC3-9CCC-E684D4DBA6F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0058" y="1066800"/>
            <a:ext cx="10289416" cy="5867400"/>
          </a:xfrm>
          <a:prstGeom prst="rect">
            <a:avLst/>
          </a:prstGeom>
        </p:spPr>
      </p:pic>
    </p:spTree>
    <p:extLst>
      <p:ext uri="{BB962C8B-B14F-4D97-AF65-F5344CB8AC3E}">
        <p14:creationId xmlns:p14="http://schemas.microsoft.com/office/powerpoint/2010/main" val="527495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47-FA22-785B-B940-4A8608812526}"/>
              </a:ext>
            </a:extLst>
          </p:cNvPr>
          <p:cNvSpPr>
            <a:spLocks noGrp="1"/>
          </p:cNvSpPr>
          <p:nvPr>
            <p:ph type="title"/>
          </p:nvPr>
        </p:nvSpPr>
        <p:spPr>
          <a:xfrm>
            <a:off x="606972" y="133897"/>
            <a:ext cx="11091041" cy="941161"/>
          </a:xfrm>
        </p:spPr>
        <p:txBody>
          <a:bodyPr>
            <a:noAutofit/>
          </a:bodyPr>
          <a:lstStyle/>
          <a:p>
            <a:r>
              <a:rPr lang="en-US" sz="2400" dirty="0">
                <a:solidFill>
                  <a:srgbClr val="FF0000"/>
                </a:solidFill>
                <a:latin typeface="Times New Roman" panose="02020603050405020304" pitchFamily="18" charset="0"/>
                <a:cs typeface="Times New Roman" panose="02020603050405020304" pitchFamily="18" charset="0"/>
              </a:rPr>
              <a:t>Now suppose you want to calculate the probability of playing when the weather is overcast, and the temperature is mild.</a:t>
            </a:r>
          </a:p>
        </p:txBody>
      </p:sp>
      <p:pic>
        <p:nvPicPr>
          <p:cNvPr id="5" name="Picture 4">
            <a:extLst>
              <a:ext uri="{FF2B5EF4-FFF2-40B4-BE49-F238E27FC236}">
                <a16:creationId xmlns:a16="http://schemas.microsoft.com/office/drawing/2014/main" id="{E8D6DABB-E64E-695D-ED9E-890C7FE0066C}"/>
              </a:ext>
            </a:extLst>
          </p:cNvPr>
          <p:cNvPicPr>
            <a:picLocks noChangeAspect="1"/>
          </p:cNvPicPr>
          <p:nvPr/>
        </p:nvPicPr>
        <p:blipFill>
          <a:blip r:embed="rId2"/>
          <a:stretch>
            <a:fillRect/>
          </a:stretch>
        </p:blipFill>
        <p:spPr>
          <a:xfrm>
            <a:off x="838200" y="1075058"/>
            <a:ext cx="9283262" cy="5769056"/>
          </a:xfrm>
          <a:prstGeom prst="rect">
            <a:avLst/>
          </a:prstGeom>
        </p:spPr>
      </p:pic>
    </p:spTree>
    <p:extLst>
      <p:ext uri="{BB962C8B-B14F-4D97-AF65-F5344CB8AC3E}">
        <p14:creationId xmlns:p14="http://schemas.microsoft.com/office/powerpoint/2010/main" val="3049405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B9760D-E777-5183-46C7-3602CC5DBBEC}"/>
              </a:ext>
            </a:extLst>
          </p:cNvPr>
          <p:cNvPicPr>
            <a:picLocks noChangeAspect="1"/>
          </p:cNvPicPr>
          <p:nvPr/>
        </p:nvPicPr>
        <p:blipFill>
          <a:blip r:embed="rId2"/>
          <a:stretch>
            <a:fillRect/>
          </a:stretch>
        </p:blipFill>
        <p:spPr>
          <a:xfrm>
            <a:off x="838200" y="128311"/>
            <a:ext cx="9693166" cy="6702986"/>
          </a:xfrm>
          <a:prstGeom prst="rect">
            <a:avLst/>
          </a:prstGeom>
        </p:spPr>
      </p:pic>
    </p:spTree>
    <p:extLst>
      <p:ext uri="{BB962C8B-B14F-4D97-AF65-F5344CB8AC3E}">
        <p14:creationId xmlns:p14="http://schemas.microsoft.com/office/powerpoint/2010/main" val="316251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8D-0BB4-C8CA-90CB-032D205ECCA9}"/>
              </a:ext>
            </a:extLst>
          </p:cNvPr>
          <p:cNvSpPr>
            <a:spLocks noGrp="1"/>
          </p:cNvSpPr>
          <p:nvPr>
            <p:ph type="title"/>
          </p:nvPr>
        </p:nvSpPr>
        <p:spPr/>
        <p:txBody>
          <a:bodyPr>
            <a:normAutofit fontScale="90000"/>
          </a:bodyPr>
          <a:lstStyle/>
          <a:p>
            <a:r>
              <a:rPr lang="en-US" dirty="0"/>
              <a:t>Estimate the probability values for the new instances</a:t>
            </a:r>
            <a:br>
              <a:rPr lang="en-US" dirty="0"/>
            </a:br>
            <a:r>
              <a:rPr lang="en-US" dirty="0">
                <a:solidFill>
                  <a:srgbClr val="FF0000"/>
                </a:solidFill>
              </a:rPr>
              <a:t>(Color=green, Legs=2, Height=Tall and Smelly=No)</a:t>
            </a:r>
          </a:p>
        </p:txBody>
      </p:sp>
      <p:pic>
        <p:nvPicPr>
          <p:cNvPr id="5" name="Picture 4">
            <a:extLst>
              <a:ext uri="{FF2B5EF4-FFF2-40B4-BE49-F238E27FC236}">
                <a16:creationId xmlns:a16="http://schemas.microsoft.com/office/drawing/2014/main" id="{96DDE6DF-E70F-F051-2C56-ACE99FA45858}"/>
              </a:ext>
            </a:extLst>
          </p:cNvPr>
          <p:cNvPicPr>
            <a:picLocks noChangeAspect="1"/>
          </p:cNvPicPr>
          <p:nvPr/>
        </p:nvPicPr>
        <p:blipFill>
          <a:blip r:embed="rId2"/>
          <a:stretch>
            <a:fillRect/>
          </a:stretch>
        </p:blipFill>
        <p:spPr>
          <a:xfrm>
            <a:off x="838200" y="1464906"/>
            <a:ext cx="9960203" cy="4160881"/>
          </a:xfrm>
          <a:prstGeom prst="rect">
            <a:avLst/>
          </a:prstGeom>
        </p:spPr>
      </p:pic>
    </p:spTree>
    <p:extLst>
      <p:ext uri="{BB962C8B-B14F-4D97-AF65-F5344CB8AC3E}">
        <p14:creationId xmlns:p14="http://schemas.microsoft.com/office/powerpoint/2010/main" val="3906038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1361-43D8-BF3A-E1BB-2EBC7CBABC4A}"/>
              </a:ext>
            </a:extLst>
          </p:cNvPr>
          <p:cNvSpPr>
            <a:spLocks noGrp="1"/>
          </p:cNvSpPr>
          <p:nvPr>
            <p:ph type="title"/>
          </p:nvPr>
        </p:nvSpPr>
        <p:spPr/>
        <p:txBody>
          <a:bodyPr/>
          <a:lstStyle/>
          <a:p>
            <a:r>
              <a:rPr lang="en-US" dirty="0"/>
              <a:t>1. Calculate prior probability</a:t>
            </a:r>
          </a:p>
        </p:txBody>
      </p:sp>
      <p:sp>
        <p:nvSpPr>
          <p:cNvPr id="3" name="Content Placeholder 2">
            <a:extLst>
              <a:ext uri="{FF2B5EF4-FFF2-40B4-BE49-F238E27FC236}">
                <a16:creationId xmlns:a16="http://schemas.microsoft.com/office/drawing/2014/main" id="{8CF234E1-C6FE-1F1A-B3D0-BCEB0CA26671}"/>
              </a:ext>
            </a:extLst>
          </p:cNvPr>
          <p:cNvSpPr>
            <a:spLocks noGrp="1"/>
          </p:cNvSpPr>
          <p:nvPr>
            <p:ph idx="1"/>
          </p:nvPr>
        </p:nvSpPr>
        <p:spPr>
          <a:xfrm>
            <a:off x="838200" y="1464907"/>
            <a:ext cx="10515600" cy="1393908"/>
          </a:xfrm>
        </p:spPr>
        <p:txBody>
          <a:bodyPr/>
          <a:lstStyle/>
          <a:p>
            <a:r>
              <a:rPr lang="en-US" dirty="0"/>
              <a:t>P(M)=4/8= 0.5</a:t>
            </a:r>
          </a:p>
          <a:p>
            <a:r>
              <a:rPr lang="en-US" dirty="0"/>
              <a:t>P(H)= 4/8= 0.5</a:t>
            </a:r>
          </a:p>
        </p:txBody>
      </p:sp>
      <p:sp>
        <p:nvSpPr>
          <p:cNvPr id="4" name="Title 1">
            <a:extLst>
              <a:ext uri="{FF2B5EF4-FFF2-40B4-BE49-F238E27FC236}">
                <a16:creationId xmlns:a16="http://schemas.microsoft.com/office/drawing/2014/main" id="{7E84A0CC-9254-BCC9-44B9-DDF5A1238DF2}"/>
              </a:ext>
            </a:extLst>
          </p:cNvPr>
          <p:cNvSpPr txBox="1">
            <a:spLocks/>
          </p:cNvSpPr>
          <p:nvPr/>
        </p:nvSpPr>
        <p:spPr>
          <a:xfrm>
            <a:off x="727841" y="2640614"/>
            <a:ext cx="10515600" cy="941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r>
              <a:rPr lang="en-US" dirty="0"/>
              <a:t>1. Calculate Conditional probability</a:t>
            </a:r>
          </a:p>
        </p:txBody>
      </p:sp>
      <p:pic>
        <p:nvPicPr>
          <p:cNvPr id="6" name="Picture 5">
            <a:extLst>
              <a:ext uri="{FF2B5EF4-FFF2-40B4-BE49-F238E27FC236}">
                <a16:creationId xmlns:a16="http://schemas.microsoft.com/office/drawing/2014/main" id="{E632D308-26D6-757B-5618-57DC1FC7F77A}"/>
              </a:ext>
            </a:extLst>
          </p:cNvPr>
          <p:cNvPicPr>
            <a:picLocks noChangeAspect="1"/>
          </p:cNvPicPr>
          <p:nvPr/>
        </p:nvPicPr>
        <p:blipFill>
          <a:blip r:embed="rId2"/>
          <a:stretch>
            <a:fillRect/>
          </a:stretch>
        </p:blipFill>
        <p:spPr>
          <a:xfrm>
            <a:off x="1156337" y="3391978"/>
            <a:ext cx="5738450" cy="3048249"/>
          </a:xfrm>
          <a:prstGeom prst="rect">
            <a:avLst/>
          </a:prstGeom>
        </p:spPr>
      </p:pic>
    </p:spTree>
    <p:extLst>
      <p:ext uri="{BB962C8B-B14F-4D97-AF65-F5344CB8AC3E}">
        <p14:creationId xmlns:p14="http://schemas.microsoft.com/office/powerpoint/2010/main" val="325452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2301-9AC3-3328-72A6-3AEC575A3668}"/>
              </a:ext>
            </a:extLst>
          </p:cNvPr>
          <p:cNvSpPr>
            <a:spLocks noGrp="1"/>
          </p:cNvSpPr>
          <p:nvPr>
            <p:ph type="title"/>
          </p:nvPr>
        </p:nvSpPr>
        <p:spPr/>
        <p:txBody>
          <a:bodyPr>
            <a:normAutofit fontScale="90000"/>
          </a:bodyPr>
          <a:lstStyle/>
          <a:p>
            <a:r>
              <a:rPr lang="en-US" dirty="0"/>
              <a:t>Now calculate probability values for the new instances</a:t>
            </a:r>
            <a:br>
              <a:rPr lang="en-US" dirty="0"/>
            </a:br>
            <a:r>
              <a:rPr lang="en-US" dirty="0">
                <a:solidFill>
                  <a:srgbClr val="002060"/>
                </a:solidFill>
              </a:rPr>
              <a:t>(Color=green, Legs=2, Height=Tall and Smelly=No)</a:t>
            </a:r>
          </a:p>
        </p:txBody>
      </p:sp>
      <p:sp>
        <p:nvSpPr>
          <p:cNvPr id="3" name="Content Placeholder 2">
            <a:extLst>
              <a:ext uri="{FF2B5EF4-FFF2-40B4-BE49-F238E27FC236}">
                <a16:creationId xmlns:a16="http://schemas.microsoft.com/office/drawing/2014/main" id="{56631C60-04C2-663C-85BF-FE6B445AA2ED}"/>
              </a:ext>
            </a:extLst>
          </p:cNvPr>
          <p:cNvSpPr>
            <a:spLocks noGrp="1"/>
          </p:cNvSpPr>
          <p:nvPr>
            <p:ph idx="1"/>
          </p:nvPr>
        </p:nvSpPr>
        <p:spPr/>
        <p:txBody>
          <a:bodyPr/>
          <a:lstStyle/>
          <a:p>
            <a:r>
              <a:rPr lang="en-US" dirty="0"/>
              <a:t>P(</a:t>
            </a:r>
            <a:r>
              <a:rPr lang="en-US" b="1" dirty="0" err="1">
                <a:solidFill>
                  <a:srgbClr val="FF0000"/>
                </a:solidFill>
              </a:rPr>
              <a:t>M</a:t>
            </a:r>
            <a:r>
              <a:rPr lang="en-US" dirty="0" err="1"/>
              <a:t>|color</a:t>
            </a:r>
            <a:r>
              <a:rPr lang="en-US" dirty="0"/>
              <a:t>=green, Legs=2, Height=Tall and Smelly=No)</a:t>
            </a:r>
          </a:p>
          <a:p>
            <a:pPr marL="0" indent="0">
              <a:buNone/>
            </a:pPr>
            <a:r>
              <a:rPr lang="en-US" dirty="0"/>
              <a:t>= </a:t>
            </a:r>
            <a:r>
              <a:rPr lang="en-US" i="1" dirty="0">
                <a:solidFill>
                  <a:srgbClr val="00B050"/>
                </a:solidFill>
              </a:rPr>
              <a:t>P</a:t>
            </a:r>
            <a:r>
              <a:rPr lang="en-US" dirty="0"/>
              <a:t>(M) * </a:t>
            </a:r>
            <a:r>
              <a:rPr lang="en-US" i="1" dirty="0">
                <a:solidFill>
                  <a:srgbClr val="00B050"/>
                </a:solidFill>
              </a:rPr>
              <a:t>P</a:t>
            </a:r>
            <a:r>
              <a:rPr lang="en-US" dirty="0"/>
              <a:t>(color=</a:t>
            </a:r>
            <a:r>
              <a:rPr lang="en-US" dirty="0" err="1"/>
              <a:t>green|M</a:t>
            </a:r>
            <a:r>
              <a:rPr lang="en-US" dirty="0"/>
              <a:t>) *</a:t>
            </a:r>
          </a:p>
          <a:p>
            <a:pPr marL="0" indent="0">
              <a:buNone/>
            </a:pPr>
            <a:r>
              <a:rPr lang="en-US" dirty="0"/>
              <a:t>	  </a:t>
            </a:r>
            <a:r>
              <a:rPr lang="en-US" dirty="0">
                <a:solidFill>
                  <a:srgbClr val="00B050"/>
                </a:solidFill>
              </a:rPr>
              <a:t>P</a:t>
            </a:r>
            <a:r>
              <a:rPr lang="en-US" dirty="0"/>
              <a:t>(Legs=2 |M) *</a:t>
            </a:r>
          </a:p>
          <a:p>
            <a:pPr marL="0" indent="0">
              <a:buNone/>
            </a:pPr>
            <a:r>
              <a:rPr lang="en-US" dirty="0"/>
              <a:t>	  </a:t>
            </a:r>
            <a:r>
              <a:rPr lang="en-US" i="1" dirty="0">
                <a:solidFill>
                  <a:srgbClr val="00B050"/>
                </a:solidFill>
              </a:rPr>
              <a:t>P</a:t>
            </a:r>
            <a:r>
              <a:rPr lang="en-US" dirty="0"/>
              <a:t>(Height=Tall |M) *</a:t>
            </a:r>
          </a:p>
          <a:p>
            <a:pPr marL="0" indent="0">
              <a:buNone/>
            </a:pPr>
            <a:r>
              <a:rPr lang="en-US" dirty="0"/>
              <a:t>	  </a:t>
            </a:r>
            <a:r>
              <a:rPr lang="en-US" i="1" dirty="0">
                <a:solidFill>
                  <a:srgbClr val="00B050"/>
                </a:solidFill>
              </a:rPr>
              <a:t>P</a:t>
            </a:r>
            <a:r>
              <a:rPr lang="en-US" dirty="0"/>
              <a:t>(Smelly=No |M) </a:t>
            </a:r>
          </a:p>
          <a:p>
            <a:pPr marL="0" indent="0">
              <a:buNone/>
            </a:pPr>
            <a:r>
              <a:rPr lang="en-US" dirty="0"/>
              <a:t>= 0.5 * 0.5 * .25 * ¾ * .25</a:t>
            </a:r>
          </a:p>
          <a:p>
            <a:pPr marL="0" indent="0">
              <a:buNone/>
            </a:pPr>
            <a:r>
              <a:rPr lang="en-US" dirty="0"/>
              <a:t>=0.0117</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4F23225-F167-CBD7-704B-CDA7594B789B}"/>
              </a:ext>
            </a:extLst>
          </p:cNvPr>
          <p:cNvPicPr>
            <a:picLocks noChangeAspect="1"/>
          </p:cNvPicPr>
          <p:nvPr/>
        </p:nvPicPr>
        <p:blipFill>
          <a:blip r:embed="rId2"/>
          <a:stretch>
            <a:fillRect/>
          </a:stretch>
        </p:blipFill>
        <p:spPr>
          <a:xfrm>
            <a:off x="5241471" y="2296809"/>
            <a:ext cx="6677261" cy="3546943"/>
          </a:xfrm>
          <a:prstGeom prst="rect">
            <a:avLst/>
          </a:prstGeom>
        </p:spPr>
      </p:pic>
    </p:spTree>
    <p:extLst>
      <p:ext uri="{BB962C8B-B14F-4D97-AF65-F5344CB8AC3E}">
        <p14:creationId xmlns:p14="http://schemas.microsoft.com/office/powerpoint/2010/main" val="104716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B7419-EA28-09C4-3869-6EC83F422DA0}"/>
              </a:ext>
            </a:extLst>
          </p:cNvPr>
          <p:cNvSpPr>
            <a:spLocks noGrp="1"/>
          </p:cNvSpPr>
          <p:nvPr>
            <p:ph idx="1"/>
          </p:nvPr>
        </p:nvSpPr>
        <p:spPr>
          <a:xfrm>
            <a:off x="838200" y="838200"/>
            <a:ext cx="10515600" cy="3727204"/>
          </a:xfrm>
        </p:spPr>
        <p:txBody>
          <a:bodyPr/>
          <a:lstStyle/>
          <a:p>
            <a:r>
              <a:rPr lang="en-US" dirty="0"/>
              <a:t>P(</a:t>
            </a:r>
            <a:r>
              <a:rPr lang="en-US" b="1" dirty="0" err="1">
                <a:solidFill>
                  <a:srgbClr val="FF0000"/>
                </a:solidFill>
              </a:rPr>
              <a:t>H</a:t>
            </a:r>
            <a:r>
              <a:rPr lang="en-US" dirty="0" err="1"/>
              <a:t>|color</a:t>
            </a:r>
            <a:r>
              <a:rPr lang="en-US" dirty="0"/>
              <a:t>=green, Legs=2, Height=Tall and Smelly=No)</a:t>
            </a:r>
          </a:p>
          <a:p>
            <a:pPr marL="0" indent="0">
              <a:buNone/>
            </a:pPr>
            <a:r>
              <a:rPr lang="en-US" dirty="0"/>
              <a:t>= </a:t>
            </a:r>
            <a:r>
              <a:rPr lang="en-US" i="1" dirty="0">
                <a:solidFill>
                  <a:srgbClr val="00B050"/>
                </a:solidFill>
              </a:rPr>
              <a:t>P</a:t>
            </a:r>
            <a:r>
              <a:rPr lang="en-US" dirty="0"/>
              <a:t>(</a:t>
            </a:r>
            <a:r>
              <a:rPr lang="en-US" dirty="0">
                <a:solidFill>
                  <a:srgbClr val="002060"/>
                </a:solidFill>
              </a:rPr>
              <a:t>H</a:t>
            </a:r>
            <a:r>
              <a:rPr lang="en-US" dirty="0"/>
              <a:t>) * </a:t>
            </a:r>
            <a:r>
              <a:rPr lang="en-US" i="1" dirty="0">
                <a:solidFill>
                  <a:srgbClr val="00B050"/>
                </a:solidFill>
              </a:rPr>
              <a:t>P</a:t>
            </a:r>
            <a:r>
              <a:rPr lang="en-US" dirty="0"/>
              <a:t>(color=</a:t>
            </a:r>
            <a:r>
              <a:rPr lang="en-US" dirty="0" err="1"/>
              <a:t>green|H</a:t>
            </a:r>
            <a:r>
              <a:rPr lang="en-US" dirty="0"/>
              <a:t>) *</a:t>
            </a:r>
          </a:p>
          <a:p>
            <a:pPr marL="0" indent="0">
              <a:buNone/>
            </a:pPr>
            <a:r>
              <a:rPr lang="en-US" dirty="0"/>
              <a:t>	  </a:t>
            </a:r>
            <a:r>
              <a:rPr lang="en-US" dirty="0">
                <a:solidFill>
                  <a:srgbClr val="00B050"/>
                </a:solidFill>
              </a:rPr>
              <a:t>P</a:t>
            </a:r>
            <a:r>
              <a:rPr lang="en-US" dirty="0"/>
              <a:t>(Legs=2 |H) *</a:t>
            </a:r>
          </a:p>
          <a:p>
            <a:pPr marL="0" indent="0">
              <a:buNone/>
            </a:pPr>
            <a:r>
              <a:rPr lang="en-US" dirty="0"/>
              <a:t>	  </a:t>
            </a:r>
            <a:r>
              <a:rPr lang="en-US" i="1" dirty="0">
                <a:solidFill>
                  <a:srgbClr val="00B050"/>
                </a:solidFill>
              </a:rPr>
              <a:t>P</a:t>
            </a:r>
            <a:r>
              <a:rPr lang="en-US" dirty="0"/>
              <a:t>(Height=Tall |H) *</a:t>
            </a:r>
          </a:p>
          <a:p>
            <a:pPr marL="0" indent="0">
              <a:buNone/>
            </a:pPr>
            <a:r>
              <a:rPr lang="en-US" dirty="0"/>
              <a:t>	  </a:t>
            </a:r>
            <a:r>
              <a:rPr lang="en-US" i="1" dirty="0">
                <a:solidFill>
                  <a:srgbClr val="00B050"/>
                </a:solidFill>
              </a:rPr>
              <a:t>P</a:t>
            </a:r>
            <a:r>
              <a:rPr lang="en-US" dirty="0"/>
              <a:t>(Smelly=No |H) </a:t>
            </a:r>
          </a:p>
          <a:p>
            <a:pPr marL="0" indent="0">
              <a:buNone/>
            </a:pPr>
            <a:r>
              <a:rPr lang="en-US" dirty="0"/>
              <a:t>= 0.5 * 0.25 * 1 * .5 * ¾ </a:t>
            </a:r>
          </a:p>
          <a:p>
            <a:pPr marL="0" indent="0">
              <a:buNone/>
            </a:pPr>
            <a:r>
              <a:rPr lang="en-US" dirty="0"/>
              <a:t>=0.047</a:t>
            </a:r>
          </a:p>
          <a:p>
            <a:endParaRPr lang="en-US" dirty="0"/>
          </a:p>
        </p:txBody>
      </p:sp>
      <p:pic>
        <p:nvPicPr>
          <p:cNvPr id="4" name="Picture 3">
            <a:extLst>
              <a:ext uri="{FF2B5EF4-FFF2-40B4-BE49-F238E27FC236}">
                <a16:creationId xmlns:a16="http://schemas.microsoft.com/office/drawing/2014/main" id="{4BE2CBA3-6E0C-7680-F4A8-7E7385AF7279}"/>
              </a:ext>
            </a:extLst>
          </p:cNvPr>
          <p:cNvPicPr>
            <a:picLocks noChangeAspect="1"/>
          </p:cNvPicPr>
          <p:nvPr/>
        </p:nvPicPr>
        <p:blipFill>
          <a:blip r:embed="rId2"/>
          <a:stretch>
            <a:fillRect/>
          </a:stretch>
        </p:blipFill>
        <p:spPr>
          <a:xfrm>
            <a:off x="5241470" y="1371600"/>
            <a:ext cx="6677261" cy="3546943"/>
          </a:xfrm>
          <a:prstGeom prst="rect">
            <a:avLst/>
          </a:prstGeom>
        </p:spPr>
      </p:pic>
      <p:sp>
        <p:nvSpPr>
          <p:cNvPr id="5" name="TextBox 4">
            <a:extLst>
              <a:ext uri="{FF2B5EF4-FFF2-40B4-BE49-F238E27FC236}">
                <a16:creationId xmlns:a16="http://schemas.microsoft.com/office/drawing/2014/main" id="{C2BA25C0-AF2F-3314-E5F6-688810E9C3E5}"/>
              </a:ext>
            </a:extLst>
          </p:cNvPr>
          <p:cNvSpPr txBox="1"/>
          <p:nvPr/>
        </p:nvSpPr>
        <p:spPr>
          <a:xfrm>
            <a:off x="838200" y="5311914"/>
            <a:ext cx="7809186" cy="707886"/>
          </a:xfrm>
          <a:prstGeom prst="rect">
            <a:avLst/>
          </a:prstGeom>
          <a:noFill/>
        </p:spPr>
        <p:txBody>
          <a:bodyPr wrap="square" rtlCol="0">
            <a:spAutoFit/>
          </a:bodyPr>
          <a:lstStyle/>
          <a:p>
            <a:r>
              <a:rPr lang="en-US" sz="2000" dirty="0">
                <a:solidFill>
                  <a:srgbClr val="C00000"/>
                </a:solidFill>
                <a:latin typeface="Times New Roman" panose="02020603050405020304" pitchFamily="18" charset="0"/>
                <a:cs typeface="Times New Roman" panose="02020603050405020304" pitchFamily="18" charset="0"/>
              </a:rPr>
              <a:t>Since p(</a:t>
            </a:r>
            <a:r>
              <a:rPr lang="en-US" sz="2000" dirty="0" err="1">
                <a:solidFill>
                  <a:srgbClr val="C00000"/>
                </a:solidFill>
                <a:latin typeface="Times New Roman" panose="02020603050405020304" pitchFamily="18" charset="0"/>
                <a:cs typeface="Times New Roman" panose="02020603050405020304" pitchFamily="18" charset="0"/>
              </a:rPr>
              <a:t>H|new</a:t>
            </a:r>
            <a:r>
              <a:rPr lang="en-US" sz="2000" dirty="0">
                <a:solidFill>
                  <a:srgbClr val="C00000"/>
                </a:solidFill>
                <a:latin typeface="Times New Roman" panose="02020603050405020304" pitchFamily="18" charset="0"/>
                <a:cs typeface="Times New Roman" panose="02020603050405020304" pitchFamily="18" charset="0"/>
              </a:rPr>
              <a:t> instance)&gt; p(</a:t>
            </a:r>
            <a:r>
              <a:rPr lang="en-US" sz="2000" dirty="0" err="1">
                <a:solidFill>
                  <a:srgbClr val="C00000"/>
                </a:solidFill>
                <a:latin typeface="Times New Roman" panose="02020603050405020304" pitchFamily="18" charset="0"/>
                <a:cs typeface="Times New Roman" panose="02020603050405020304" pitchFamily="18" charset="0"/>
              </a:rPr>
              <a:t>M|new</a:t>
            </a:r>
            <a:r>
              <a:rPr lang="en-US" sz="2000" dirty="0">
                <a:solidFill>
                  <a:srgbClr val="C00000"/>
                </a:solidFill>
                <a:latin typeface="Times New Roman" panose="02020603050405020304" pitchFamily="18" charset="0"/>
                <a:cs typeface="Times New Roman" panose="02020603050405020304" pitchFamily="18" charset="0"/>
              </a:rPr>
              <a:t> instance)</a:t>
            </a:r>
          </a:p>
          <a:p>
            <a:r>
              <a:rPr lang="en-US" sz="2000" dirty="0">
                <a:solidFill>
                  <a:srgbClr val="C00000"/>
                </a:solidFill>
                <a:latin typeface="Times New Roman" panose="02020603050405020304" pitchFamily="18" charset="0"/>
                <a:cs typeface="Times New Roman" panose="02020603050405020304" pitchFamily="18" charset="0"/>
              </a:rPr>
              <a:t>So the new instance belongs to Species </a:t>
            </a:r>
            <a:r>
              <a:rPr lang="en-US" sz="2000" b="1" dirty="0">
                <a:solidFill>
                  <a:srgbClr val="C00000"/>
                </a:solidFill>
                <a:latin typeface="Times New Roman" panose="02020603050405020304" pitchFamily="18" charset="0"/>
                <a:cs typeface="Times New Roman" panose="02020603050405020304" pitchFamily="18" charset="0"/>
              </a:rPr>
              <a:t>H</a:t>
            </a:r>
          </a:p>
        </p:txBody>
      </p:sp>
    </p:spTree>
    <p:extLst>
      <p:ext uri="{BB962C8B-B14F-4D97-AF65-F5344CB8AC3E}">
        <p14:creationId xmlns:p14="http://schemas.microsoft.com/office/powerpoint/2010/main" val="163376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69178" y="990600"/>
            <a:ext cx="9653643" cy="4525963"/>
          </a:xfrm>
          <a:prstGeom prst="rect">
            <a:avLst/>
          </a:prstGeom>
        </p:spPr>
      </p:pic>
    </p:spTree>
    <p:extLst>
      <p:ext uri="{BB962C8B-B14F-4D97-AF65-F5344CB8AC3E}">
        <p14:creationId xmlns:p14="http://schemas.microsoft.com/office/powerpoint/2010/main" val="1204519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913" y="1023602"/>
            <a:ext cx="10736173" cy="4810796"/>
          </a:xfrm>
          <a:prstGeom prst="rect">
            <a:avLst/>
          </a:prstGeom>
        </p:spPr>
      </p:pic>
    </p:spTree>
    <p:extLst>
      <p:ext uri="{BB962C8B-B14F-4D97-AF65-F5344CB8AC3E}">
        <p14:creationId xmlns:p14="http://schemas.microsoft.com/office/powerpoint/2010/main" val="17674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044" y="975970"/>
            <a:ext cx="11183911" cy="4906060"/>
          </a:xfrm>
          <a:prstGeom prst="rect">
            <a:avLst/>
          </a:prstGeom>
        </p:spPr>
      </p:pic>
    </p:spTree>
    <p:extLst>
      <p:ext uri="{BB962C8B-B14F-4D97-AF65-F5344CB8AC3E}">
        <p14:creationId xmlns:p14="http://schemas.microsoft.com/office/powerpoint/2010/main" val="110413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a:latin typeface="Gill Sans MT" panose="020B0502020104020203" pitchFamily="34" charset="0"/>
              </a:rPr>
              <a:t>Contents</a:t>
            </a: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800" dirty="0"/>
              <a:t>A Gentle Introduction to Machine Learning</a:t>
            </a:r>
          </a:p>
          <a:p>
            <a:pPr>
              <a:buFont typeface="Wingdings" panose="05000000000000000000" pitchFamily="2" charset="2"/>
              <a:buChar char="ü"/>
            </a:pPr>
            <a:r>
              <a:rPr lang="en-US" sz="1800" dirty="0"/>
              <a:t>Logistic Regression</a:t>
            </a:r>
          </a:p>
          <a:p>
            <a:pPr>
              <a:buFont typeface="Wingdings" panose="05000000000000000000" pitchFamily="2" charset="2"/>
              <a:buChar char="ü"/>
            </a:pPr>
            <a:r>
              <a:rPr lang="en-US" sz="1800" dirty="0"/>
              <a:t>Naive Bayes</a:t>
            </a:r>
          </a:p>
          <a:p>
            <a:pPr>
              <a:buFont typeface="Wingdings" panose="05000000000000000000" pitchFamily="2" charset="2"/>
              <a:buChar char="ü"/>
            </a:pPr>
            <a:r>
              <a:rPr lang="en-US" sz="1800" dirty="0"/>
              <a:t>Support Vector Machines</a:t>
            </a:r>
          </a:p>
          <a:p>
            <a:pPr>
              <a:buFont typeface="Wingdings" panose="05000000000000000000" pitchFamily="2" charset="2"/>
              <a:buChar char="ü"/>
            </a:pPr>
            <a:r>
              <a:rPr lang="en-US" sz="1800" dirty="0"/>
              <a:t>Decision Trees and Ensemble Learning</a:t>
            </a:r>
          </a:p>
          <a:p>
            <a:pPr>
              <a:buFont typeface="Wingdings" panose="05000000000000000000" pitchFamily="2" charset="2"/>
              <a:buChar char="ü"/>
            </a:pPr>
            <a:r>
              <a:rPr lang="en-US" sz="1800" dirty="0"/>
              <a:t>Clustering Fundamentals</a:t>
            </a:r>
          </a:p>
          <a:p>
            <a:pPr>
              <a:buFont typeface="Wingdings" panose="05000000000000000000" pitchFamily="2" charset="2"/>
              <a:buChar char="ü"/>
            </a:pPr>
            <a:r>
              <a:rPr lang="en-US" sz="1800" dirty="0"/>
              <a:t>Hierarchical Clustering</a:t>
            </a:r>
          </a:p>
          <a:p>
            <a:pPr>
              <a:buFont typeface="Wingdings" panose="05000000000000000000" pitchFamily="2" charset="2"/>
              <a:buChar char="ü"/>
            </a:pPr>
            <a:r>
              <a:rPr lang="en-US" sz="1800" dirty="0"/>
              <a:t>Neural Networks and Deep Learning</a:t>
            </a:r>
          </a:p>
          <a:p>
            <a:pPr>
              <a:buFont typeface="Wingdings" panose="05000000000000000000" pitchFamily="2" charset="2"/>
              <a:buChar char="ü"/>
            </a:pPr>
            <a:r>
              <a:rPr lang="en-US" sz="1800" dirty="0"/>
              <a:t>Unsupervised Learning</a:t>
            </a:r>
            <a:endParaRPr lang="en-US" sz="1700" dirty="0"/>
          </a:p>
          <a:p>
            <a:pPr lvl="1">
              <a:buFont typeface="Gill Sans MT" panose="020B0502020104020203" pitchFamily="34" charset="0"/>
              <a:buChar char="–"/>
            </a:pPr>
            <a:endParaRPr lang="en-US" sz="1700" dirty="0"/>
          </a:p>
        </p:txBody>
      </p:sp>
      <p:sp>
        <p:nvSpPr>
          <p:cNvPr id="4" name="Title 1">
            <a:extLst>
              <a:ext uri="{FF2B5EF4-FFF2-40B4-BE49-F238E27FC236}">
                <a16:creationId xmlns:a16="http://schemas.microsoft.com/office/drawing/2014/main" id="{A28AF8DE-EAC7-4B8E-A4FE-DCAD55F959B3}"/>
              </a:ext>
            </a:extLst>
          </p:cNvPr>
          <p:cNvSpPr txBox="1">
            <a:spLocks/>
          </p:cNvSpPr>
          <p:nvPr/>
        </p:nvSpPr>
        <p:spPr>
          <a:xfrm>
            <a:off x="5867400" y="381000"/>
            <a:ext cx="4953000" cy="1143000"/>
          </a:xfrm>
          <a:prstGeom prst="rect">
            <a:avLst/>
          </a:prstGeom>
        </p:spPr>
        <p:txBody>
          <a:bodyPr/>
          <a:lstStyle>
            <a:lvl1pPr algn="ctr" defTabSz="914400" rtl="0" eaLnBrk="1" latinLnBrk="0" hangingPunct="1">
              <a:spcBef>
                <a:spcPct val="0"/>
              </a:spcBef>
              <a:buNone/>
              <a:defRPr sz="4000" kern="1200">
                <a:solidFill>
                  <a:schemeClr val="tx1"/>
                </a:solidFill>
                <a:latin typeface="Gill Sans MT" panose="020B0502020104020203" pitchFamily="34" charset="0"/>
                <a:ea typeface="+mj-ea"/>
                <a:cs typeface="+mj-cs"/>
              </a:defRPr>
            </a:lvl1pPr>
          </a:lstStyle>
          <a:p>
            <a:pPr algn="l"/>
            <a:r>
              <a:rPr lang="en-US" dirty="0"/>
              <a:t>Outline</a:t>
            </a:r>
          </a:p>
        </p:txBody>
      </p:sp>
      <p:sp>
        <p:nvSpPr>
          <p:cNvPr id="5" name="Content Placeholder 2">
            <a:extLst>
              <a:ext uri="{FF2B5EF4-FFF2-40B4-BE49-F238E27FC236}">
                <a16:creationId xmlns:a16="http://schemas.microsoft.com/office/drawing/2014/main" id="{7BEEFB09-D3E9-4CE8-9631-2BAEDBA8211C}"/>
              </a:ext>
            </a:extLst>
          </p:cNvPr>
          <p:cNvSpPr txBox="1">
            <a:spLocks/>
          </p:cNvSpPr>
          <p:nvPr/>
        </p:nvSpPr>
        <p:spPr>
          <a:xfrm>
            <a:off x="5943600" y="1676401"/>
            <a:ext cx="5029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The Bayesian “Decision”</a:t>
            </a:r>
          </a:p>
          <a:p>
            <a:r>
              <a:rPr lang="en-US" sz="1800" dirty="0"/>
              <a:t>The “Naïve Bayesian” Assumption</a:t>
            </a:r>
          </a:p>
          <a:p>
            <a:r>
              <a:rPr lang="en-US" sz="1800" dirty="0"/>
              <a:t>Types of Naïve Bayes</a:t>
            </a:r>
          </a:p>
          <a:p>
            <a:r>
              <a:rPr lang="en-US" sz="1800" dirty="0"/>
              <a:t>Laplace</a:t>
            </a:r>
            <a:r>
              <a:rPr lang="en-US" sz="1800" b="1" dirty="0"/>
              <a:t> </a:t>
            </a:r>
            <a:r>
              <a:rPr lang="en-US" sz="1800" dirty="0"/>
              <a:t>Correction</a:t>
            </a:r>
            <a:br>
              <a:rPr lang="en-US" sz="2400" dirty="0"/>
            </a:br>
            <a:endParaRPr lang="en-US" sz="2400" dirty="0"/>
          </a:p>
          <a:p>
            <a:endParaRPr lang="en-US" sz="2400" dirty="0"/>
          </a:p>
        </p:txBody>
      </p:sp>
    </p:spTree>
    <p:extLst>
      <p:ext uri="{BB962C8B-B14F-4D97-AF65-F5344CB8AC3E}">
        <p14:creationId xmlns:p14="http://schemas.microsoft.com/office/powerpoint/2010/main" val="2227333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0281" y="985496"/>
            <a:ext cx="10831437" cy="4887007"/>
          </a:xfrm>
          <a:prstGeom prst="rect">
            <a:avLst/>
          </a:prstGeom>
        </p:spPr>
      </p:pic>
    </p:spTree>
    <p:extLst>
      <p:ext uri="{BB962C8B-B14F-4D97-AF65-F5344CB8AC3E}">
        <p14:creationId xmlns:p14="http://schemas.microsoft.com/office/powerpoint/2010/main" val="604005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11430000" cy="1143000"/>
          </a:xfrm>
        </p:spPr>
        <p:txBody>
          <a:bodyPr/>
          <a:lstStyle/>
          <a:p>
            <a:r>
              <a:rPr lang="en-US" b="1" dirty="0"/>
              <a:t>Tabular representation of an example dataset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88645981"/>
              </p:ext>
            </p:extLst>
          </p:nvPr>
        </p:nvGraphicFramePr>
        <p:xfrm>
          <a:off x="5511808" y="1069022"/>
          <a:ext cx="4927592" cy="5566947"/>
        </p:xfrm>
        <a:graphic>
          <a:graphicData uri="http://schemas.openxmlformats.org/drawingml/2006/table">
            <a:tbl>
              <a:tblPr/>
              <a:tblGrid>
                <a:gridCol w="381000">
                  <a:extLst>
                    <a:ext uri="{9D8B030D-6E8A-4147-A177-3AD203B41FA5}">
                      <a16:colId xmlns:a16="http://schemas.microsoft.com/office/drawing/2014/main" val="20000"/>
                    </a:ext>
                  </a:extLst>
                </a:gridCol>
                <a:gridCol w="827150">
                  <a:extLst>
                    <a:ext uri="{9D8B030D-6E8A-4147-A177-3AD203B41FA5}">
                      <a16:colId xmlns:a16="http://schemas.microsoft.com/office/drawing/2014/main" val="20001"/>
                    </a:ext>
                  </a:extLst>
                </a:gridCol>
                <a:gridCol w="1229232">
                  <a:extLst>
                    <a:ext uri="{9D8B030D-6E8A-4147-A177-3AD203B41FA5}">
                      <a16:colId xmlns:a16="http://schemas.microsoft.com/office/drawing/2014/main" val="20002"/>
                    </a:ext>
                  </a:extLst>
                </a:gridCol>
                <a:gridCol w="919224">
                  <a:extLst>
                    <a:ext uri="{9D8B030D-6E8A-4147-A177-3AD203B41FA5}">
                      <a16:colId xmlns:a16="http://schemas.microsoft.com/office/drawing/2014/main" val="20003"/>
                    </a:ext>
                  </a:extLst>
                </a:gridCol>
                <a:gridCol w="690624">
                  <a:extLst>
                    <a:ext uri="{9D8B030D-6E8A-4147-A177-3AD203B41FA5}">
                      <a16:colId xmlns:a16="http://schemas.microsoft.com/office/drawing/2014/main" val="20004"/>
                    </a:ext>
                  </a:extLst>
                </a:gridCol>
                <a:gridCol w="880362">
                  <a:extLst>
                    <a:ext uri="{9D8B030D-6E8A-4147-A177-3AD203B41FA5}">
                      <a16:colId xmlns:a16="http://schemas.microsoft.com/office/drawing/2014/main" val="20005"/>
                    </a:ext>
                  </a:extLst>
                </a:gridCol>
              </a:tblGrid>
              <a:tr h="400331">
                <a:tc>
                  <a:txBody>
                    <a:bodyPr/>
                    <a:lstStyle/>
                    <a:p>
                      <a:endParaRPr lang="en-US" sz="1400" dirty="0">
                        <a:latin typeface="Gill Sans MT" panose="020B0502020104020203" pitchFamily="34" charset="0"/>
                      </a:endParaRP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Outlook</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Temperature</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Humidity</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Windy</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Play Golf</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4688">
                <a:tc>
                  <a:txBody>
                    <a:bodyPr/>
                    <a:lstStyle/>
                    <a:p>
                      <a:pPr algn="ctr" fontAlgn="ctr"/>
                      <a:r>
                        <a:rPr lang="en-US" sz="1400" b="0">
                          <a:effectLst/>
                          <a:latin typeface="Gill Sans MT" panose="020B0502020104020203" pitchFamily="34" charset="0"/>
                        </a:rPr>
                        <a:t>0</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4688">
                <a:tc>
                  <a:txBody>
                    <a:bodyPr/>
                    <a:lstStyle/>
                    <a:p>
                      <a:pPr algn="ctr" fontAlgn="ctr"/>
                      <a:r>
                        <a:rPr lang="en-US" sz="1400" b="0">
                          <a:effectLst/>
                          <a:latin typeface="Gill Sans MT" panose="020B0502020104020203" pitchFamily="34" charset="0"/>
                        </a:rPr>
                        <a:t>1</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94688">
                <a:tc>
                  <a:txBody>
                    <a:bodyPr/>
                    <a:lstStyle/>
                    <a:p>
                      <a:pPr algn="ctr" fontAlgn="ctr"/>
                      <a:r>
                        <a:rPr lang="en-US" sz="1400" b="0">
                          <a:effectLst/>
                          <a:latin typeface="Gill Sans MT" panose="020B0502020104020203" pitchFamily="34" charset="0"/>
                        </a:rPr>
                        <a:t>2</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94688">
                <a:tc>
                  <a:txBody>
                    <a:bodyPr/>
                    <a:lstStyle/>
                    <a:p>
                      <a:pPr algn="ctr" fontAlgn="ctr"/>
                      <a:r>
                        <a:rPr lang="en-US" sz="1400" b="0">
                          <a:effectLst/>
                          <a:latin typeface="Gill Sans MT" panose="020B0502020104020203" pitchFamily="34" charset="0"/>
                        </a:rPr>
                        <a:t>3</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94688">
                <a:tc>
                  <a:txBody>
                    <a:bodyPr/>
                    <a:lstStyle/>
                    <a:p>
                      <a:pPr algn="ctr" fontAlgn="ctr"/>
                      <a:r>
                        <a:rPr lang="en-US" sz="1400" b="0">
                          <a:effectLst/>
                          <a:latin typeface="Gill Sans MT" panose="020B0502020104020203" pitchFamily="34" charset="0"/>
                        </a:rPr>
                        <a:t>4</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94688">
                <a:tc>
                  <a:txBody>
                    <a:bodyPr/>
                    <a:lstStyle/>
                    <a:p>
                      <a:pPr algn="ctr" fontAlgn="ctr"/>
                      <a:r>
                        <a:rPr lang="en-US" sz="1400" b="0">
                          <a:effectLst/>
                          <a:latin typeface="Gill Sans MT" panose="020B0502020104020203" pitchFamily="34" charset="0"/>
                        </a:rPr>
                        <a:t>5</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94688">
                <a:tc>
                  <a:txBody>
                    <a:bodyPr/>
                    <a:lstStyle/>
                    <a:p>
                      <a:pPr algn="ctr" fontAlgn="ctr"/>
                      <a:r>
                        <a:rPr lang="en-US" sz="1400" b="0">
                          <a:effectLst/>
                          <a:latin typeface="Gill Sans MT" panose="020B0502020104020203" pitchFamily="34" charset="0"/>
                        </a:rPr>
                        <a:t>6</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94688">
                <a:tc>
                  <a:txBody>
                    <a:bodyPr/>
                    <a:lstStyle/>
                    <a:p>
                      <a:pPr algn="ctr" fontAlgn="ctr"/>
                      <a:r>
                        <a:rPr lang="en-US" sz="1400" b="0">
                          <a:effectLst/>
                          <a:latin typeface="Gill Sans MT" panose="020B0502020104020203" pitchFamily="34" charset="0"/>
                        </a:rPr>
                        <a:t>7</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94688">
                <a:tc>
                  <a:txBody>
                    <a:bodyPr/>
                    <a:lstStyle/>
                    <a:p>
                      <a:pPr algn="ctr" fontAlgn="ctr"/>
                      <a:r>
                        <a:rPr lang="en-US" sz="1400" b="0">
                          <a:effectLst/>
                          <a:latin typeface="Gill Sans MT" panose="020B0502020104020203" pitchFamily="34" charset="0"/>
                        </a:rPr>
                        <a:t>8</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94688">
                <a:tc>
                  <a:txBody>
                    <a:bodyPr/>
                    <a:lstStyle/>
                    <a:p>
                      <a:pPr algn="ctr" fontAlgn="ctr"/>
                      <a:r>
                        <a:rPr lang="en-US" sz="1400" b="0">
                          <a:effectLst/>
                          <a:latin typeface="Gill Sans MT" panose="020B0502020104020203" pitchFamily="34" charset="0"/>
                        </a:rPr>
                        <a:t>9</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94688">
                <a:tc>
                  <a:txBody>
                    <a:bodyPr/>
                    <a:lstStyle/>
                    <a:p>
                      <a:pPr algn="ctr" fontAlgn="ctr"/>
                      <a:r>
                        <a:rPr lang="en-US" sz="1400" b="0">
                          <a:effectLst/>
                          <a:latin typeface="Gill Sans MT" panose="020B0502020104020203" pitchFamily="34" charset="0"/>
                        </a:rPr>
                        <a:t>10</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94688">
                <a:tc>
                  <a:txBody>
                    <a:bodyPr/>
                    <a:lstStyle/>
                    <a:p>
                      <a:pPr algn="ctr" fontAlgn="ctr"/>
                      <a:r>
                        <a:rPr lang="en-US" sz="1400" b="0">
                          <a:effectLst/>
                          <a:latin typeface="Gill Sans MT" panose="020B0502020104020203" pitchFamily="34" charset="0"/>
                        </a:rPr>
                        <a:t>11</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94688">
                <a:tc>
                  <a:txBody>
                    <a:bodyPr/>
                    <a:lstStyle/>
                    <a:p>
                      <a:pPr algn="ctr" fontAlgn="ctr"/>
                      <a:r>
                        <a:rPr lang="en-US" sz="1400" b="0" dirty="0">
                          <a:effectLst/>
                          <a:latin typeface="Gill Sans MT" panose="020B0502020104020203" pitchFamily="34" charset="0"/>
                        </a:rPr>
                        <a:t>12</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94688">
                <a:tc>
                  <a:txBody>
                    <a:bodyPr/>
                    <a:lstStyle/>
                    <a:p>
                      <a:pPr algn="ctr" fontAlgn="ctr"/>
                      <a:r>
                        <a:rPr lang="en-US" sz="1400" b="0">
                          <a:effectLst/>
                          <a:latin typeface="Gill Sans MT" panose="020B0502020104020203" pitchFamily="34" charset="0"/>
                        </a:rPr>
                        <a:t>13</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bl>
          </a:graphicData>
        </a:graphic>
      </p:graphicFrame>
      <p:sp>
        <p:nvSpPr>
          <p:cNvPr id="3" name="Rectangle 2"/>
          <p:cNvSpPr/>
          <p:nvPr/>
        </p:nvSpPr>
        <p:spPr>
          <a:xfrm>
            <a:off x="0" y="1981200"/>
            <a:ext cx="4724400" cy="4038600"/>
          </a:xfrm>
          <a:prstGeom prst="rect">
            <a:avLst/>
          </a:prstGeom>
        </p:spPr>
        <p:txBody>
          <a:bodyPr wrap="square">
            <a:spAutoFit/>
          </a:bodyPr>
          <a:lstStyle/>
          <a:p>
            <a:pPr marL="285750" indent="-285750" algn="just" fontAlgn="base">
              <a:buFont typeface="Wingdings" panose="05000000000000000000" pitchFamily="2" charset="2"/>
              <a:buChar char="ü"/>
            </a:pPr>
            <a:r>
              <a:rPr lang="en-US" dirty="0">
                <a:latin typeface="Gill Sans MT" panose="020B0502020104020203" pitchFamily="34" charset="0"/>
              </a:rPr>
              <a:t>The dataset is divided into two parts, namely, </a:t>
            </a:r>
            <a:r>
              <a:rPr lang="en-US" b="1" dirty="0">
                <a:latin typeface="Gill Sans MT" panose="020B0502020104020203" pitchFamily="34" charset="0"/>
              </a:rPr>
              <a:t>feature matrix</a:t>
            </a:r>
            <a:r>
              <a:rPr lang="en-US" dirty="0">
                <a:latin typeface="Gill Sans MT" panose="020B0502020104020203" pitchFamily="34" charset="0"/>
              </a:rPr>
              <a:t> and the </a:t>
            </a:r>
            <a:r>
              <a:rPr lang="en-US" b="1" dirty="0">
                <a:latin typeface="Gill Sans MT" panose="020B0502020104020203" pitchFamily="34" charset="0"/>
              </a:rPr>
              <a:t>response vector</a:t>
            </a:r>
            <a:r>
              <a:rPr lang="en-US" dirty="0">
                <a:latin typeface="Gill Sans MT" panose="020B0502020104020203" pitchFamily="34" charset="0"/>
              </a:rPr>
              <a:t>.</a:t>
            </a:r>
          </a:p>
          <a:p>
            <a:pPr marL="742950" lvl="1" indent="-285750" algn="just" fontAlgn="base">
              <a:buFont typeface="Wingdings" panose="05000000000000000000" pitchFamily="2" charset="2"/>
              <a:buChar char="ü"/>
            </a:pPr>
            <a:r>
              <a:rPr lang="en-US" dirty="0">
                <a:latin typeface="Gill Sans MT" panose="020B0502020104020203" pitchFamily="34" charset="0"/>
              </a:rPr>
              <a:t>Feature matrix contains all the vectors(rows) of dataset in which each vector consists of the value of </a:t>
            </a:r>
            <a:r>
              <a:rPr lang="en-US" b="1" dirty="0">
                <a:latin typeface="Gill Sans MT" panose="020B0502020104020203" pitchFamily="34" charset="0"/>
              </a:rPr>
              <a:t>dependent features</a:t>
            </a:r>
            <a:r>
              <a:rPr lang="en-US" dirty="0">
                <a:latin typeface="Gill Sans MT" panose="020B0502020104020203" pitchFamily="34" charset="0"/>
              </a:rPr>
              <a:t>. In the dataset, features are ‘Outlook’, ‘Temperature’, ‘Humidity’ and ‘Windy’.</a:t>
            </a:r>
          </a:p>
          <a:p>
            <a:pPr marL="742950" lvl="1" indent="-285750" algn="just" fontAlgn="base">
              <a:buFont typeface="Wingdings" panose="05000000000000000000" pitchFamily="2" charset="2"/>
              <a:buChar char="ü"/>
            </a:pPr>
            <a:r>
              <a:rPr lang="en-US" dirty="0">
                <a:latin typeface="Gill Sans MT" panose="020B0502020104020203" pitchFamily="34" charset="0"/>
              </a:rPr>
              <a:t>Response vector contains the value of </a:t>
            </a:r>
            <a:r>
              <a:rPr lang="en-US" b="1" dirty="0">
                <a:latin typeface="Gill Sans MT" panose="020B0502020104020203" pitchFamily="34" charset="0"/>
              </a:rPr>
              <a:t>class variable</a:t>
            </a:r>
            <a:r>
              <a:rPr lang="en-US" dirty="0">
                <a:latin typeface="Gill Sans MT" panose="020B0502020104020203" pitchFamily="34" charset="0"/>
              </a:rPr>
              <a:t>(prediction or output) for each row of feature matrix. In the dataset, the class variable name is ‘Play golf’</a:t>
            </a:r>
          </a:p>
        </p:txBody>
      </p:sp>
    </p:spTree>
    <p:extLst>
      <p:ext uri="{BB962C8B-B14F-4D97-AF65-F5344CB8AC3E}">
        <p14:creationId xmlns:p14="http://schemas.microsoft.com/office/powerpoint/2010/main" val="1614148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800600"/>
            <a:ext cx="10972800" cy="1828800"/>
          </a:xfrm>
        </p:spPr>
        <p:txBody>
          <a:bodyPr>
            <a:normAutofit fontScale="92500" lnSpcReduction="20000"/>
          </a:bodyPr>
          <a:lstStyle/>
          <a:p>
            <a:pPr fontAlgn="base"/>
            <a:r>
              <a:rPr lang="en-US" dirty="0"/>
              <a:t>With relation to our dataset, this concept can be understood as:</a:t>
            </a:r>
          </a:p>
          <a:p>
            <a:pPr lvl="1" fontAlgn="base"/>
            <a:r>
              <a:rPr lang="en-US" dirty="0"/>
              <a:t>We assume that no pair of features are dependent. For example, the temperature being ‘Hot’ has nothing to do with the humidity or the outlook being ‘Rainy’ has no effect on the winds. Hence, the features are assumed to be </a:t>
            </a:r>
            <a:r>
              <a:rPr lang="en-US" b="1" dirty="0"/>
              <a:t>independent</a:t>
            </a:r>
            <a:r>
              <a:rPr lang="en-US" dirty="0"/>
              <a:t>.</a:t>
            </a:r>
          </a:p>
          <a:p>
            <a:pPr lvl="1" fontAlgn="base"/>
            <a:r>
              <a:rPr lang="en-US" dirty="0"/>
              <a:t>Secondly, each feature is given the same weight(or importance). For example, knowing only temperature and humidity alone can’t predict the outcome accurately. None of the attributes is irrelevant and assumed to be contributing </a:t>
            </a:r>
            <a:r>
              <a:rPr lang="en-US" b="1" dirty="0"/>
              <a:t>equally</a:t>
            </a:r>
            <a:r>
              <a:rPr lang="en-US" dirty="0"/>
              <a:t> to the outcome.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152400"/>
            <a:ext cx="9640645" cy="377242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55817" y="3924188"/>
            <a:ext cx="10088383" cy="800212"/>
          </a:xfrm>
          <a:prstGeom prst="rect">
            <a:avLst/>
          </a:prstGeom>
        </p:spPr>
      </p:pic>
    </p:spTree>
    <p:extLst>
      <p:ext uri="{BB962C8B-B14F-4D97-AF65-F5344CB8AC3E}">
        <p14:creationId xmlns:p14="http://schemas.microsoft.com/office/powerpoint/2010/main" val="3803583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br>
              <a:rPr lang="en-US" b="1" dirty="0"/>
            </a:br>
            <a:r>
              <a:rPr lang="en-US" i="1" dirty="0"/>
              <a:t>Example 1</a:t>
            </a:r>
            <a:br>
              <a:rPr lang="en-US" dirty="0"/>
            </a:br>
            <a:endParaRPr lang="en-US" dirty="0"/>
          </a:p>
        </p:txBody>
      </p:sp>
      <p:sp>
        <p:nvSpPr>
          <p:cNvPr id="8" name="Content Placeholder 7"/>
          <p:cNvSpPr>
            <a:spLocks noGrp="1"/>
          </p:cNvSpPr>
          <p:nvPr>
            <p:ph idx="1"/>
          </p:nvPr>
        </p:nvSpPr>
        <p:spPr>
          <a:xfrm>
            <a:off x="609600" y="1524000"/>
            <a:ext cx="10972800" cy="4525963"/>
          </a:xfrm>
        </p:spPr>
        <p:txBody>
          <a:bodyPr/>
          <a:lstStyle/>
          <a:p>
            <a:pPr fontAlgn="ctr"/>
            <a:r>
              <a:rPr lang="en-US" dirty="0"/>
              <a:t>The posterior probability can be calculated by first, constructing a frequency table for each attribute against the target. Then, transforming the frequency tables to likelihood tables and finally use the Naive Bayesian equation to calculate the posterior probability for each class. The class with the highest posterior probability is the outcome of prediction. </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46787" y="2971800"/>
            <a:ext cx="8602275" cy="3877216"/>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6535" y="2980784"/>
            <a:ext cx="1743318" cy="3839111"/>
          </a:xfrm>
          <a:prstGeom prst="rect">
            <a:avLst/>
          </a:prstGeom>
        </p:spPr>
      </p:pic>
      <p:sp>
        <p:nvSpPr>
          <p:cNvPr id="4" name="Rectangle 3"/>
          <p:cNvSpPr/>
          <p:nvPr/>
        </p:nvSpPr>
        <p:spPr>
          <a:xfrm>
            <a:off x="3048000" y="2794492"/>
            <a:ext cx="7848600" cy="369332"/>
          </a:xfrm>
          <a:prstGeom prst="rect">
            <a:avLst/>
          </a:prstGeom>
        </p:spPr>
        <p:txBody>
          <a:bodyPr wrap="square">
            <a:spAutoFit/>
          </a:bodyPr>
          <a:lstStyle/>
          <a:p>
            <a:r>
              <a:rPr lang="en-US" b="1" dirty="0"/>
              <a:t>Problem: </a:t>
            </a:r>
            <a:r>
              <a:rPr lang="en-US" dirty="0"/>
              <a:t>Players will play if the weather is sunny. Is this statement correct?</a:t>
            </a:r>
          </a:p>
        </p:txBody>
      </p:sp>
    </p:spTree>
    <p:extLst>
      <p:ext uri="{BB962C8B-B14F-4D97-AF65-F5344CB8AC3E}">
        <p14:creationId xmlns:p14="http://schemas.microsoft.com/office/powerpoint/2010/main" val="81780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br>
              <a:rPr lang="en-US" dirty="0"/>
            </a:b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 y="1600201"/>
            <a:ext cx="8221222" cy="3801005"/>
          </a:xfrm>
          <a:prstGeom prst="rect">
            <a:avLst/>
          </a:prstGeom>
        </p:spPr>
      </p:pic>
      <p:sp>
        <p:nvSpPr>
          <p:cNvPr id="4" name="Rectangle 3"/>
          <p:cNvSpPr/>
          <p:nvPr/>
        </p:nvSpPr>
        <p:spPr>
          <a:xfrm>
            <a:off x="6477000" y="5260603"/>
            <a:ext cx="3962400" cy="646331"/>
          </a:xfrm>
          <a:prstGeom prst="rect">
            <a:avLst/>
          </a:prstGeom>
        </p:spPr>
        <p:txBody>
          <a:bodyPr wrap="square">
            <a:spAutoFit/>
          </a:bodyPr>
          <a:lstStyle/>
          <a:p>
            <a:r>
              <a:rPr lang="en-US" dirty="0"/>
              <a:t>which has higher probability.</a:t>
            </a:r>
          </a:p>
          <a:p>
            <a:r>
              <a:rPr lang="en-US" dirty="0"/>
              <a:t>So the statement is correct</a:t>
            </a:r>
          </a:p>
        </p:txBody>
      </p:sp>
      <p:pic>
        <p:nvPicPr>
          <p:cNvPr id="7" name="Picture 6"/>
          <p:cNvPicPr>
            <a:picLocks noChangeAspect="1"/>
          </p:cNvPicPr>
          <p:nvPr/>
        </p:nvPicPr>
        <p:blipFill>
          <a:blip r:embed="rId4"/>
          <a:stretch>
            <a:fillRect/>
          </a:stretch>
        </p:blipFill>
        <p:spPr>
          <a:xfrm>
            <a:off x="3257101" y="5240957"/>
            <a:ext cx="3219899" cy="323895"/>
          </a:xfrm>
          <a:prstGeom prst="rect">
            <a:avLst/>
          </a:prstGeom>
        </p:spPr>
      </p:pic>
    </p:spTree>
    <p:extLst>
      <p:ext uri="{BB962C8B-B14F-4D97-AF65-F5344CB8AC3E}">
        <p14:creationId xmlns:p14="http://schemas.microsoft.com/office/powerpoint/2010/main" val="20959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br>
              <a:rPr lang="en-US" dirty="0"/>
            </a:br>
            <a:endParaRPr lang="en-US" dirty="0"/>
          </a:p>
        </p:txBody>
      </p:sp>
      <p:sp>
        <p:nvSpPr>
          <p:cNvPr id="3" name="Content Placeholder 2"/>
          <p:cNvSpPr>
            <a:spLocks noGrp="1"/>
          </p:cNvSpPr>
          <p:nvPr>
            <p:ph idx="1"/>
          </p:nvPr>
        </p:nvSpPr>
        <p:spPr>
          <a:xfrm>
            <a:off x="609600" y="1066800"/>
            <a:ext cx="10972800" cy="4525963"/>
          </a:xfrm>
        </p:spPr>
        <p:txBody>
          <a:bodyPr/>
          <a:lstStyle/>
          <a:p>
            <a:r>
              <a:rPr lang="en-US" dirty="0"/>
              <a:t>The likelihood tables for all four predictors.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1504203"/>
            <a:ext cx="6134956" cy="5353797"/>
          </a:xfrm>
          <a:prstGeom prst="rect">
            <a:avLst/>
          </a:prstGeom>
        </p:spPr>
      </p:pic>
      <p:graphicFrame>
        <p:nvGraphicFramePr>
          <p:cNvPr id="5" name="Content Placeholder 3"/>
          <p:cNvGraphicFramePr>
            <a:graphicFrameLocks/>
          </p:cNvGraphicFramePr>
          <p:nvPr>
            <p:extLst>
              <p:ext uri="{D42A27DB-BD31-4B8C-83A1-F6EECF244321}">
                <p14:modId xmlns:p14="http://schemas.microsoft.com/office/powerpoint/2010/main" val="3826973527"/>
              </p:ext>
            </p:extLst>
          </p:nvPr>
        </p:nvGraphicFramePr>
        <p:xfrm>
          <a:off x="6959608" y="1062453"/>
          <a:ext cx="4927592" cy="5566947"/>
        </p:xfrm>
        <a:graphic>
          <a:graphicData uri="http://schemas.openxmlformats.org/drawingml/2006/table">
            <a:tbl>
              <a:tblPr/>
              <a:tblGrid>
                <a:gridCol w="381000">
                  <a:extLst>
                    <a:ext uri="{9D8B030D-6E8A-4147-A177-3AD203B41FA5}">
                      <a16:colId xmlns:a16="http://schemas.microsoft.com/office/drawing/2014/main" val="20000"/>
                    </a:ext>
                  </a:extLst>
                </a:gridCol>
                <a:gridCol w="827150">
                  <a:extLst>
                    <a:ext uri="{9D8B030D-6E8A-4147-A177-3AD203B41FA5}">
                      <a16:colId xmlns:a16="http://schemas.microsoft.com/office/drawing/2014/main" val="20001"/>
                    </a:ext>
                  </a:extLst>
                </a:gridCol>
                <a:gridCol w="1229232">
                  <a:extLst>
                    <a:ext uri="{9D8B030D-6E8A-4147-A177-3AD203B41FA5}">
                      <a16:colId xmlns:a16="http://schemas.microsoft.com/office/drawing/2014/main" val="20002"/>
                    </a:ext>
                  </a:extLst>
                </a:gridCol>
                <a:gridCol w="919224">
                  <a:extLst>
                    <a:ext uri="{9D8B030D-6E8A-4147-A177-3AD203B41FA5}">
                      <a16:colId xmlns:a16="http://schemas.microsoft.com/office/drawing/2014/main" val="20003"/>
                    </a:ext>
                  </a:extLst>
                </a:gridCol>
                <a:gridCol w="690624">
                  <a:extLst>
                    <a:ext uri="{9D8B030D-6E8A-4147-A177-3AD203B41FA5}">
                      <a16:colId xmlns:a16="http://schemas.microsoft.com/office/drawing/2014/main" val="20004"/>
                    </a:ext>
                  </a:extLst>
                </a:gridCol>
                <a:gridCol w="880362">
                  <a:extLst>
                    <a:ext uri="{9D8B030D-6E8A-4147-A177-3AD203B41FA5}">
                      <a16:colId xmlns:a16="http://schemas.microsoft.com/office/drawing/2014/main" val="20005"/>
                    </a:ext>
                  </a:extLst>
                </a:gridCol>
              </a:tblGrid>
              <a:tr h="400331">
                <a:tc>
                  <a:txBody>
                    <a:bodyPr/>
                    <a:lstStyle/>
                    <a:p>
                      <a:endParaRPr lang="en-US" sz="1400" dirty="0">
                        <a:latin typeface="Gill Sans MT" panose="020B0502020104020203" pitchFamily="34" charset="0"/>
                      </a:endParaRP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Outlook</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Temperature</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Humidity</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Windy</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Play Golf</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4688">
                <a:tc>
                  <a:txBody>
                    <a:bodyPr/>
                    <a:lstStyle/>
                    <a:p>
                      <a:pPr algn="ctr" fontAlgn="ctr"/>
                      <a:r>
                        <a:rPr lang="en-US" sz="1400" b="0">
                          <a:effectLst/>
                          <a:latin typeface="Gill Sans MT" panose="020B0502020104020203" pitchFamily="34" charset="0"/>
                        </a:rPr>
                        <a:t>0</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4688">
                <a:tc>
                  <a:txBody>
                    <a:bodyPr/>
                    <a:lstStyle/>
                    <a:p>
                      <a:pPr algn="ctr" fontAlgn="ctr"/>
                      <a:r>
                        <a:rPr lang="en-US" sz="1400" b="0">
                          <a:effectLst/>
                          <a:latin typeface="Gill Sans MT" panose="020B0502020104020203" pitchFamily="34" charset="0"/>
                        </a:rPr>
                        <a:t>1</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94688">
                <a:tc>
                  <a:txBody>
                    <a:bodyPr/>
                    <a:lstStyle/>
                    <a:p>
                      <a:pPr algn="ctr" fontAlgn="ctr"/>
                      <a:r>
                        <a:rPr lang="en-US" sz="1400" b="0">
                          <a:effectLst/>
                          <a:latin typeface="Gill Sans MT" panose="020B0502020104020203" pitchFamily="34" charset="0"/>
                        </a:rPr>
                        <a:t>2</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94688">
                <a:tc>
                  <a:txBody>
                    <a:bodyPr/>
                    <a:lstStyle/>
                    <a:p>
                      <a:pPr algn="ctr" fontAlgn="ctr"/>
                      <a:r>
                        <a:rPr lang="en-US" sz="1400" b="0">
                          <a:effectLst/>
                          <a:latin typeface="Gill Sans MT" panose="020B0502020104020203" pitchFamily="34" charset="0"/>
                        </a:rPr>
                        <a:t>3</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94688">
                <a:tc>
                  <a:txBody>
                    <a:bodyPr/>
                    <a:lstStyle/>
                    <a:p>
                      <a:pPr algn="ctr" fontAlgn="ctr"/>
                      <a:r>
                        <a:rPr lang="en-US" sz="1400" b="0">
                          <a:effectLst/>
                          <a:latin typeface="Gill Sans MT" panose="020B0502020104020203" pitchFamily="34" charset="0"/>
                        </a:rPr>
                        <a:t>4</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94688">
                <a:tc>
                  <a:txBody>
                    <a:bodyPr/>
                    <a:lstStyle/>
                    <a:p>
                      <a:pPr algn="ctr" fontAlgn="ctr"/>
                      <a:r>
                        <a:rPr lang="en-US" sz="1400" b="0">
                          <a:effectLst/>
                          <a:latin typeface="Gill Sans MT" panose="020B0502020104020203" pitchFamily="34" charset="0"/>
                        </a:rPr>
                        <a:t>5</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94688">
                <a:tc>
                  <a:txBody>
                    <a:bodyPr/>
                    <a:lstStyle/>
                    <a:p>
                      <a:pPr algn="ctr" fontAlgn="ctr"/>
                      <a:r>
                        <a:rPr lang="en-US" sz="1400" b="0">
                          <a:effectLst/>
                          <a:latin typeface="Gill Sans MT" panose="020B0502020104020203" pitchFamily="34" charset="0"/>
                        </a:rPr>
                        <a:t>6</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94688">
                <a:tc>
                  <a:txBody>
                    <a:bodyPr/>
                    <a:lstStyle/>
                    <a:p>
                      <a:pPr algn="ctr" fontAlgn="ctr"/>
                      <a:r>
                        <a:rPr lang="en-US" sz="1400" b="0">
                          <a:effectLst/>
                          <a:latin typeface="Gill Sans MT" panose="020B0502020104020203" pitchFamily="34" charset="0"/>
                        </a:rPr>
                        <a:t>7</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94688">
                <a:tc>
                  <a:txBody>
                    <a:bodyPr/>
                    <a:lstStyle/>
                    <a:p>
                      <a:pPr algn="ctr" fontAlgn="ctr"/>
                      <a:r>
                        <a:rPr lang="en-US" sz="1400" b="0">
                          <a:effectLst/>
                          <a:latin typeface="Gill Sans MT" panose="020B0502020104020203" pitchFamily="34" charset="0"/>
                        </a:rPr>
                        <a:t>8</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94688">
                <a:tc>
                  <a:txBody>
                    <a:bodyPr/>
                    <a:lstStyle/>
                    <a:p>
                      <a:pPr algn="ctr" fontAlgn="ctr"/>
                      <a:r>
                        <a:rPr lang="en-US" sz="1400" b="0">
                          <a:effectLst/>
                          <a:latin typeface="Gill Sans MT" panose="020B0502020104020203" pitchFamily="34" charset="0"/>
                        </a:rPr>
                        <a:t>9</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94688">
                <a:tc>
                  <a:txBody>
                    <a:bodyPr/>
                    <a:lstStyle/>
                    <a:p>
                      <a:pPr algn="ctr" fontAlgn="ctr"/>
                      <a:r>
                        <a:rPr lang="en-US" sz="1400" b="0">
                          <a:effectLst/>
                          <a:latin typeface="Gill Sans MT" panose="020B0502020104020203" pitchFamily="34" charset="0"/>
                        </a:rPr>
                        <a:t>10</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94688">
                <a:tc>
                  <a:txBody>
                    <a:bodyPr/>
                    <a:lstStyle/>
                    <a:p>
                      <a:pPr algn="ctr" fontAlgn="ctr"/>
                      <a:r>
                        <a:rPr lang="en-US" sz="1400" b="0">
                          <a:effectLst/>
                          <a:latin typeface="Gill Sans MT" panose="020B0502020104020203" pitchFamily="34" charset="0"/>
                        </a:rPr>
                        <a:t>11</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94688">
                <a:tc>
                  <a:txBody>
                    <a:bodyPr/>
                    <a:lstStyle/>
                    <a:p>
                      <a:pPr algn="ctr" fontAlgn="ctr"/>
                      <a:r>
                        <a:rPr lang="en-US" sz="1400" b="0" dirty="0">
                          <a:effectLst/>
                          <a:latin typeface="Gill Sans MT" panose="020B0502020104020203" pitchFamily="34" charset="0"/>
                        </a:rPr>
                        <a:t>12</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94688">
                <a:tc>
                  <a:txBody>
                    <a:bodyPr/>
                    <a:lstStyle/>
                    <a:p>
                      <a:pPr algn="ctr" fontAlgn="ctr"/>
                      <a:r>
                        <a:rPr lang="en-US" sz="1400" b="0">
                          <a:effectLst/>
                          <a:latin typeface="Gill Sans MT" panose="020B0502020104020203" pitchFamily="34" charset="0"/>
                        </a:rPr>
                        <a:t>13</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29956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br>
              <a:rPr lang="en-US" b="1" dirty="0"/>
            </a:br>
            <a:r>
              <a:rPr lang="en-US" i="1" dirty="0"/>
              <a:t>Example 2</a:t>
            </a:r>
            <a:br>
              <a:rPr lang="en-US" dirty="0"/>
            </a:br>
            <a:endParaRPr lang="en-US" dirty="0"/>
          </a:p>
        </p:txBody>
      </p:sp>
      <p:sp>
        <p:nvSpPr>
          <p:cNvPr id="3" name="Content Placeholder 2"/>
          <p:cNvSpPr>
            <a:spLocks noGrp="1"/>
          </p:cNvSpPr>
          <p:nvPr>
            <p:ph idx="1"/>
          </p:nvPr>
        </p:nvSpPr>
        <p:spPr/>
        <p:txBody>
          <a:bodyPr/>
          <a:lstStyle/>
          <a:p>
            <a:r>
              <a:rPr lang="en-US" dirty="0"/>
              <a:t>In this example we have 4 inputs (predictors). The final posterior probabilities can be standardized between 0 and 1.</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14600" y="2504616"/>
            <a:ext cx="7401958" cy="3286584"/>
          </a:xfrm>
          <a:prstGeom prst="rect">
            <a:avLst/>
          </a:prstGeom>
        </p:spPr>
      </p:pic>
      <p:sp>
        <p:nvSpPr>
          <p:cNvPr id="5" name="Rectangle 4"/>
          <p:cNvSpPr/>
          <p:nvPr/>
        </p:nvSpPr>
        <p:spPr>
          <a:xfrm>
            <a:off x="7391400" y="5680684"/>
            <a:ext cx="3962400" cy="646331"/>
          </a:xfrm>
          <a:prstGeom prst="rect">
            <a:avLst/>
          </a:prstGeom>
        </p:spPr>
        <p:txBody>
          <a:bodyPr wrap="square">
            <a:spAutoFit/>
          </a:bodyPr>
          <a:lstStyle/>
          <a:p>
            <a:r>
              <a:rPr lang="en-US" dirty="0"/>
              <a:t>which has higher probability.</a:t>
            </a:r>
          </a:p>
          <a:p>
            <a:r>
              <a:rPr lang="en-US" dirty="0"/>
              <a:t>So not going to play</a:t>
            </a:r>
          </a:p>
        </p:txBody>
      </p:sp>
    </p:spTree>
    <p:extLst>
      <p:ext uri="{BB962C8B-B14F-4D97-AF65-F5344CB8AC3E}">
        <p14:creationId xmlns:p14="http://schemas.microsoft.com/office/powerpoint/2010/main" val="268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b="1" dirty="0"/>
              <a:t>Naive assumption</a:t>
            </a:r>
            <a:br>
              <a:rPr lang="en-US" b="1" dirty="0"/>
            </a:br>
            <a:r>
              <a:rPr lang="en-US" i="1" dirty="0"/>
              <a:t>Example 3</a:t>
            </a:r>
            <a:br>
              <a:rPr lang="en-US" dirty="0"/>
            </a:br>
            <a:endParaRPr lang="en-US" dirty="0"/>
          </a:p>
        </p:txBody>
      </p:sp>
      <p:sp>
        <p:nvSpPr>
          <p:cNvPr id="3" name="Content Placeholder 2"/>
          <p:cNvSpPr>
            <a:spLocks noGrp="1"/>
          </p:cNvSpPr>
          <p:nvPr>
            <p:ph idx="1"/>
          </p:nvPr>
        </p:nvSpPr>
        <p:spPr>
          <a:xfrm>
            <a:off x="-1" y="1524001"/>
            <a:ext cx="7426833" cy="2971799"/>
          </a:xfrm>
        </p:spPr>
        <p:txBody>
          <a:bodyPr>
            <a:normAutofit/>
          </a:bodyPr>
          <a:lstStyle/>
          <a:p>
            <a:pPr algn="just" fontAlgn="base"/>
            <a:r>
              <a:rPr lang="en-US" sz="1900" dirty="0"/>
              <a:t>Let us try to apply the Naive formula manually on our weather dataset. </a:t>
            </a:r>
          </a:p>
          <a:p>
            <a:pPr algn="just" fontAlgn="base"/>
            <a:r>
              <a:rPr lang="en-US" sz="1900" dirty="0"/>
              <a:t>For example, probability of playing golf given that the temperature is cool, </a:t>
            </a:r>
            <a:r>
              <a:rPr lang="en-US" sz="1900" dirty="0" err="1"/>
              <a:t>i.e</a:t>
            </a:r>
            <a:r>
              <a:rPr lang="en-US" sz="1900" dirty="0"/>
              <a:t> P(temp. = cool | play golf = Yes) = 3/9.</a:t>
            </a:r>
          </a:p>
          <a:p>
            <a:pPr algn="just" fontAlgn="base"/>
            <a:r>
              <a:rPr lang="en-US" sz="1900" dirty="0"/>
              <a:t>Also, we need to find class probabilities (P(y)) which has been calculated in the table 5. For example, P(play golf = Yes) = 9/14.</a:t>
            </a:r>
          </a:p>
          <a:p>
            <a:pPr algn="just" fontAlgn="base"/>
            <a:endParaRPr lang="en-US" sz="19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503033" y="1295400"/>
            <a:ext cx="4688967" cy="5386300"/>
          </a:xfrm>
          <a:prstGeom prst="rect">
            <a:avLst/>
          </a:prstGeom>
          <a:ln>
            <a:solidFill>
              <a:schemeClr val="tx1"/>
            </a:solidFill>
          </a:ln>
        </p:spPr>
      </p:pic>
      <p:graphicFrame>
        <p:nvGraphicFramePr>
          <p:cNvPr id="6" name="Table 5"/>
          <p:cNvGraphicFramePr>
            <a:graphicFrameLocks noGrp="1"/>
          </p:cNvGraphicFramePr>
          <p:nvPr>
            <p:extLst>
              <p:ext uri="{D42A27DB-BD31-4B8C-83A1-F6EECF244321}">
                <p14:modId xmlns:p14="http://schemas.microsoft.com/office/powerpoint/2010/main" val="2686401250"/>
              </p:ext>
            </p:extLst>
          </p:nvPr>
        </p:nvGraphicFramePr>
        <p:xfrm>
          <a:off x="1371600" y="3886200"/>
          <a:ext cx="4724400" cy="2154343"/>
        </p:xfrm>
        <a:graphic>
          <a:graphicData uri="http://schemas.openxmlformats.org/drawingml/2006/table">
            <a:tbl>
              <a:tblPr>
                <a:tableStyleId>{775DCB02-9BB8-47FD-8907-85C794F793BA}</a:tableStyleId>
              </a:tblPr>
              <a:tblGrid>
                <a:gridCol w="944880">
                  <a:extLst>
                    <a:ext uri="{9D8B030D-6E8A-4147-A177-3AD203B41FA5}">
                      <a16:colId xmlns:a16="http://schemas.microsoft.com/office/drawing/2014/main" val="20000"/>
                    </a:ext>
                  </a:extLst>
                </a:gridCol>
                <a:gridCol w="944880">
                  <a:extLst>
                    <a:ext uri="{9D8B030D-6E8A-4147-A177-3AD203B41FA5}">
                      <a16:colId xmlns:a16="http://schemas.microsoft.com/office/drawing/2014/main" val="20001"/>
                    </a:ext>
                  </a:extLst>
                </a:gridCol>
                <a:gridCol w="944880">
                  <a:extLst>
                    <a:ext uri="{9D8B030D-6E8A-4147-A177-3AD203B41FA5}">
                      <a16:colId xmlns:a16="http://schemas.microsoft.com/office/drawing/2014/main" val="20002"/>
                    </a:ext>
                  </a:extLst>
                </a:gridCol>
                <a:gridCol w="944880">
                  <a:extLst>
                    <a:ext uri="{9D8B030D-6E8A-4147-A177-3AD203B41FA5}">
                      <a16:colId xmlns:a16="http://schemas.microsoft.com/office/drawing/2014/main" val="20003"/>
                    </a:ext>
                  </a:extLst>
                </a:gridCol>
                <a:gridCol w="944880">
                  <a:extLst>
                    <a:ext uri="{9D8B030D-6E8A-4147-A177-3AD203B41FA5}">
                      <a16:colId xmlns:a16="http://schemas.microsoft.com/office/drawing/2014/main" val="20004"/>
                    </a:ext>
                  </a:extLst>
                </a:gridCol>
              </a:tblGrid>
              <a:tr h="538903">
                <a:tc>
                  <a:txBody>
                    <a:bodyPr/>
                    <a:lstStyle/>
                    <a:p>
                      <a:endParaRPr lang="en-US" dirty="0"/>
                    </a:p>
                  </a:txBody>
                  <a:tcPr marL="76200" marR="76200" marT="76200" marB="76200" anchor="ctr"/>
                </a:tc>
                <a:tc>
                  <a:txBody>
                    <a:bodyPr/>
                    <a:lstStyle/>
                    <a:p>
                      <a:pPr algn="l" rtl="0" fontAlgn="base"/>
                      <a:r>
                        <a:rPr lang="en-US" sz="1400" dirty="0">
                          <a:effectLst/>
                        </a:rPr>
                        <a:t>      Yes</a:t>
                      </a:r>
                      <a:endParaRPr lang="en-US" sz="1400" b="1" dirty="0">
                        <a:effectLst/>
                      </a:endParaRPr>
                    </a:p>
                  </a:txBody>
                  <a:tcPr marL="76200" marR="76200" marT="76200" marB="76200" anchor="ctr"/>
                </a:tc>
                <a:tc>
                  <a:txBody>
                    <a:bodyPr/>
                    <a:lstStyle/>
                    <a:p>
                      <a:pPr algn="l" rtl="0" fontAlgn="base"/>
                      <a:r>
                        <a:rPr lang="en-US" sz="1400" dirty="0">
                          <a:effectLst/>
                        </a:rPr>
                        <a:t>       No</a:t>
                      </a:r>
                      <a:endParaRPr lang="en-US" sz="1400" b="1" dirty="0">
                        <a:effectLst/>
                      </a:endParaRPr>
                    </a:p>
                  </a:txBody>
                  <a:tcPr marL="76200" marR="76200" marT="76200" marB="76200" anchor="ctr"/>
                </a:tc>
                <a:tc>
                  <a:txBody>
                    <a:bodyPr/>
                    <a:lstStyle/>
                    <a:p>
                      <a:pPr algn="l" rtl="0" fontAlgn="base"/>
                      <a:r>
                        <a:rPr lang="en-US" sz="1400" dirty="0">
                          <a:effectLst/>
                        </a:rPr>
                        <a:t>    P(Yes)</a:t>
                      </a:r>
                      <a:endParaRPr lang="en-US" sz="1400" b="1" dirty="0">
                        <a:effectLst/>
                      </a:endParaRPr>
                    </a:p>
                  </a:txBody>
                  <a:tcPr marL="76200" marR="76200" marT="76200" marB="76200" anchor="ctr"/>
                </a:tc>
                <a:tc>
                  <a:txBody>
                    <a:bodyPr/>
                    <a:lstStyle/>
                    <a:p>
                      <a:pPr algn="l" rtl="0" fontAlgn="base"/>
                      <a:r>
                        <a:rPr lang="en-US" sz="1400" dirty="0">
                          <a:effectLst/>
                        </a:rPr>
                        <a:t>    P(No)</a:t>
                      </a:r>
                      <a:endParaRPr lang="en-US" sz="1400" b="1" dirty="0">
                        <a:effectLst/>
                      </a:endParaRPr>
                    </a:p>
                  </a:txBody>
                  <a:tcPr marL="76200" marR="76200" marT="76200" marB="76200" anchor="ctr"/>
                </a:tc>
                <a:extLst>
                  <a:ext uri="{0D108BD9-81ED-4DB2-BD59-A6C34878D82A}">
                    <a16:rowId xmlns:a16="http://schemas.microsoft.com/office/drawing/2014/main" val="10000"/>
                  </a:ext>
                </a:extLst>
              </a:tr>
              <a:tr h="375814">
                <a:tc>
                  <a:txBody>
                    <a:bodyPr/>
                    <a:lstStyle/>
                    <a:p>
                      <a:pPr algn="l" rtl="0" fontAlgn="base"/>
                      <a:r>
                        <a:rPr lang="en-US">
                          <a:effectLst/>
                        </a:rPr>
                        <a:t>Sunny</a:t>
                      </a:r>
                      <a:endParaRPr lang="en-US" b="1">
                        <a:effectLst/>
                      </a:endParaRPr>
                    </a:p>
                  </a:txBody>
                  <a:tcPr marL="38100" marR="38100" marT="48859" marB="48859" anchor="ctr"/>
                </a:tc>
                <a:tc>
                  <a:txBody>
                    <a:bodyPr/>
                    <a:lstStyle/>
                    <a:p>
                      <a:pPr algn="ctr" fontAlgn="base"/>
                      <a:r>
                        <a:rPr lang="en-US" sz="1250" dirty="0">
                          <a:effectLst/>
                        </a:rPr>
                        <a:t>3</a:t>
                      </a:r>
                      <a:endParaRPr lang="en-US" sz="1250" b="0" dirty="0">
                        <a:effectLst/>
                      </a:endParaRPr>
                    </a:p>
                  </a:txBody>
                  <a:tcPr marL="76200" marR="76200" marT="106680" marB="106680" anchor="ctr"/>
                </a:tc>
                <a:tc>
                  <a:txBody>
                    <a:bodyPr/>
                    <a:lstStyle/>
                    <a:p>
                      <a:pPr algn="ctr" fontAlgn="base"/>
                      <a:r>
                        <a:rPr lang="en-US" sz="1250">
                          <a:effectLst/>
                        </a:rPr>
                        <a:t>2</a:t>
                      </a:r>
                      <a:endParaRPr lang="en-US" sz="1250" b="0">
                        <a:effectLst/>
                      </a:endParaRPr>
                    </a:p>
                  </a:txBody>
                  <a:tcPr marL="76200" marR="76200" marT="106680" marB="106680" anchor="ctr"/>
                </a:tc>
                <a:tc>
                  <a:txBody>
                    <a:bodyPr/>
                    <a:lstStyle/>
                    <a:p>
                      <a:pPr algn="ctr" fontAlgn="base"/>
                      <a:r>
                        <a:rPr lang="en-US" sz="1250">
                          <a:effectLst/>
                        </a:rPr>
                        <a:t>3/9</a:t>
                      </a:r>
                      <a:endParaRPr lang="en-US" sz="1250" b="0">
                        <a:effectLst/>
                      </a:endParaRPr>
                    </a:p>
                  </a:txBody>
                  <a:tcPr marL="76200" marR="76200" marT="106680" marB="106680" anchor="ctr"/>
                </a:tc>
                <a:tc>
                  <a:txBody>
                    <a:bodyPr/>
                    <a:lstStyle/>
                    <a:p>
                      <a:pPr algn="ctr" fontAlgn="base"/>
                      <a:r>
                        <a:rPr lang="en-US" sz="1250">
                          <a:effectLst/>
                        </a:rPr>
                        <a:t>2/5</a:t>
                      </a:r>
                      <a:endParaRPr lang="en-US" sz="1250" b="0">
                        <a:effectLst/>
                      </a:endParaRPr>
                    </a:p>
                  </a:txBody>
                  <a:tcPr marL="76200" marR="76200" marT="106680" marB="106680" anchor="ctr"/>
                </a:tc>
                <a:extLst>
                  <a:ext uri="{0D108BD9-81ED-4DB2-BD59-A6C34878D82A}">
                    <a16:rowId xmlns:a16="http://schemas.microsoft.com/office/drawing/2014/main" val="10001"/>
                  </a:ext>
                </a:extLst>
              </a:tr>
              <a:tr h="375814">
                <a:tc>
                  <a:txBody>
                    <a:bodyPr/>
                    <a:lstStyle/>
                    <a:p>
                      <a:pPr algn="l" rtl="0" fontAlgn="base"/>
                      <a:r>
                        <a:rPr lang="en-US" dirty="0">
                          <a:effectLst/>
                        </a:rPr>
                        <a:t>Overcast</a:t>
                      </a:r>
                      <a:endParaRPr lang="en-US" b="1" dirty="0">
                        <a:effectLst/>
                      </a:endParaRPr>
                    </a:p>
                  </a:txBody>
                  <a:tcPr marL="38100" marR="38100" marT="48859" marB="48859" anchor="ctr"/>
                </a:tc>
                <a:tc>
                  <a:txBody>
                    <a:bodyPr/>
                    <a:lstStyle/>
                    <a:p>
                      <a:pPr algn="ctr" fontAlgn="base"/>
                      <a:r>
                        <a:rPr lang="en-US" sz="1250">
                          <a:effectLst/>
                        </a:rPr>
                        <a:t>4</a:t>
                      </a:r>
                      <a:endParaRPr lang="en-US" sz="1250" b="0">
                        <a:effectLst/>
                      </a:endParaRPr>
                    </a:p>
                  </a:txBody>
                  <a:tcPr marL="76200" marR="76200" marT="106680" marB="106680" anchor="ctr"/>
                </a:tc>
                <a:tc>
                  <a:txBody>
                    <a:bodyPr/>
                    <a:lstStyle/>
                    <a:p>
                      <a:pPr algn="ctr" fontAlgn="base"/>
                      <a:r>
                        <a:rPr lang="en-US" sz="1250">
                          <a:effectLst/>
                        </a:rPr>
                        <a:t>0</a:t>
                      </a:r>
                      <a:endParaRPr lang="en-US" sz="1250" b="0">
                        <a:effectLst/>
                      </a:endParaRPr>
                    </a:p>
                  </a:txBody>
                  <a:tcPr marL="76200" marR="76200" marT="106680" marB="106680" anchor="ctr"/>
                </a:tc>
                <a:tc>
                  <a:txBody>
                    <a:bodyPr/>
                    <a:lstStyle/>
                    <a:p>
                      <a:pPr algn="ctr" fontAlgn="base"/>
                      <a:r>
                        <a:rPr lang="en-US" sz="1250">
                          <a:effectLst/>
                        </a:rPr>
                        <a:t>4/9</a:t>
                      </a:r>
                      <a:endParaRPr lang="en-US" sz="1250" b="0">
                        <a:effectLst/>
                      </a:endParaRPr>
                    </a:p>
                  </a:txBody>
                  <a:tcPr marL="76200" marR="76200" marT="106680" marB="106680" anchor="ctr"/>
                </a:tc>
                <a:tc>
                  <a:txBody>
                    <a:bodyPr/>
                    <a:lstStyle/>
                    <a:p>
                      <a:pPr algn="ctr" fontAlgn="base"/>
                      <a:r>
                        <a:rPr lang="en-US" sz="1250">
                          <a:effectLst/>
                        </a:rPr>
                        <a:t>0/5</a:t>
                      </a:r>
                      <a:endParaRPr lang="en-US" sz="1250" b="0">
                        <a:effectLst/>
                      </a:endParaRPr>
                    </a:p>
                  </a:txBody>
                  <a:tcPr marL="76200" marR="76200" marT="106680" marB="106680" anchor="ctr"/>
                </a:tc>
                <a:extLst>
                  <a:ext uri="{0D108BD9-81ED-4DB2-BD59-A6C34878D82A}">
                    <a16:rowId xmlns:a16="http://schemas.microsoft.com/office/drawing/2014/main" val="10002"/>
                  </a:ext>
                </a:extLst>
              </a:tr>
              <a:tr h="375814">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dirty="0">
                          <a:effectLst/>
                        </a:rPr>
                        <a:t>Rainy</a:t>
                      </a:r>
                      <a:endParaRPr lang="en-US" b="1" dirty="0">
                        <a:effectLst/>
                      </a:endParaRPr>
                    </a:p>
                  </a:txBody>
                  <a:tcPr marL="38100" marR="38100" marT="48859" marB="48859" anchor="ctr"/>
                </a:tc>
                <a:tc>
                  <a:txBody>
                    <a:bodyPr/>
                    <a:lstStyle/>
                    <a:p>
                      <a:pPr algn="ctr" fontAlgn="base"/>
                      <a:r>
                        <a:rPr lang="en-US" sz="1250">
                          <a:effectLst/>
                        </a:rPr>
                        <a:t>2</a:t>
                      </a:r>
                      <a:endParaRPr lang="en-US" sz="1250" b="0">
                        <a:effectLst/>
                      </a:endParaRPr>
                    </a:p>
                  </a:txBody>
                  <a:tcPr marL="76200" marR="76200" marT="106680" marB="106680" anchor="ctr"/>
                </a:tc>
                <a:tc>
                  <a:txBody>
                    <a:bodyPr/>
                    <a:lstStyle/>
                    <a:p>
                      <a:pPr algn="ctr" fontAlgn="base"/>
                      <a:r>
                        <a:rPr lang="en-US" sz="1250">
                          <a:effectLst/>
                        </a:rPr>
                        <a:t>3</a:t>
                      </a:r>
                      <a:endParaRPr lang="en-US" sz="1250" b="0">
                        <a:effectLst/>
                      </a:endParaRPr>
                    </a:p>
                  </a:txBody>
                  <a:tcPr marL="76200" marR="76200" marT="106680" marB="106680" anchor="ctr"/>
                </a:tc>
                <a:tc>
                  <a:txBody>
                    <a:bodyPr/>
                    <a:lstStyle/>
                    <a:p>
                      <a:pPr algn="ctr" fontAlgn="base"/>
                      <a:r>
                        <a:rPr lang="en-US" sz="1250">
                          <a:effectLst/>
                        </a:rPr>
                        <a:t>2/9</a:t>
                      </a:r>
                      <a:endParaRPr lang="en-US" sz="1250" b="0">
                        <a:effectLst/>
                      </a:endParaRPr>
                    </a:p>
                  </a:txBody>
                  <a:tcPr marL="76200" marR="76200" marT="106680" marB="106680" anchor="ctr"/>
                </a:tc>
                <a:tc>
                  <a:txBody>
                    <a:bodyPr/>
                    <a:lstStyle/>
                    <a:p>
                      <a:pPr algn="ctr" fontAlgn="base"/>
                      <a:r>
                        <a:rPr lang="en-US" sz="1250">
                          <a:effectLst/>
                        </a:rPr>
                        <a:t>3/5</a:t>
                      </a:r>
                      <a:endParaRPr lang="en-US" sz="1250" b="0">
                        <a:effectLst/>
                      </a:endParaRPr>
                    </a:p>
                  </a:txBody>
                  <a:tcPr marL="76200" marR="76200" marT="106680" marB="106680" anchor="ctr"/>
                </a:tc>
                <a:extLst>
                  <a:ext uri="{0D108BD9-81ED-4DB2-BD59-A6C34878D82A}">
                    <a16:rowId xmlns:a16="http://schemas.microsoft.com/office/drawing/2014/main" val="10003"/>
                  </a:ext>
                </a:extLst>
              </a:tr>
              <a:tr h="375814">
                <a:tc>
                  <a:txBody>
                    <a:bodyPr/>
                    <a:lstStyle/>
                    <a:p>
                      <a:pPr algn="l" rtl="0" fontAlgn="base"/>
                      <a:r>
                        <a:rPr lang="en-US" dirty="0">
                          <a:effectLst/>
                        </a:rPr>
                        <a:t>Total</a:t>
                      </a:r>
                      <a:endParaRPr lang="en-US" b="1" dirty="0">
                        <a:effectLst/>
                      </a:endParaRPr>
                    </a:p>
                  </a:txBody>
                  <a:tcPr marL="38100" marR="38100" marT="48859" marB="48859" anchor="ctr"/>
                </a:tc>
                <a:tc>
                  <a:txBody>
                    <a:bodyPr/>
                    <a:lstStyle/>
                    <a:p>
                      <a:pPr algn="ctr" fontAlgn="base"/>
                      <a:r>
                        <a:rPr lang="en-US" sz="1250">
                          <a:effectLst/>
                        </a:rPr>
                        <a:t>9</a:t>
                      </a:r>
                      <a:endParaRPr lang="en-US" sz="1250" b="0">
                        <a:effectLst/>
                      </a:endParaRPr>
                    </a:p>
                  </a:txBody>
                  <a:tcPr marL="76200" marR="76200" marT="106680" marB="106680" anchor="ctr"/>
                </a:tc>
                <a:tc>
                  <a:txBody>
                    <a:bodyPr/>
                    <a:lstStyle/>
                    <a:p>
                      <a:pPr algn="ctr" fontAlgn="base"/>
                      <a:r>
                        <a:rPr lang="en-US" sz="1250">
                          <a:effectLst/>
                        </a:rPr>
                        <a:t>5</a:t>
                      </a:r>
                      <a:endParaRPr lang="en-US" sz="1250" b="0">
                        <a:effectLst/>
                      </a:endParaRPr>
                    </a:p>
                  </a:txBody>
                  <a:tcPr marL="76200" marR="76200" marT="106680" marB="106680" anchor="ctr"/>
                </a:tc>
                <a:tc>
                  <a:txBody>
                    <a:bodyPr/>
                    <a:lstStyle/>
                    <a:p>
                      <a:pPr algn="ctr" fontAlgn="base"/>
                      <a:r>
                        <a:rPr lang="en-US" sz="1250">
                          <a:effectLst/>
                        </a:rPr>
                        <a:t>100%</a:t>
                      </a:r>
                      <a:endParaRPr lang="en-US" sz="1250" b="0">
                        <a:effectLst/>
                      </a:endParaRPr>
                    </a:p>
                  </a:txBody>
                  <a:tcPr marL="76200" marR="76200" marT="106680" marB="106680" anchor="ctr"/>
                </a:tc>
                <a:tc>
                  <a:txBody>
                    <a:bodyPr/>
                    <a:lstStyle/>
                    <a:p>
                      <a:pPr algn="ctr" fontAlgn="base"/>
                      <a:r>
                        <a:rPr lang="en-US" sz="1250" dirty="0">
                          <a:effectLst/>
                        </a:rPr>
                        <a:t>100%</a:t>
                      </a:r>
                      <a:endParaRPr lang="en-US" sz="1250" b="0" dirty="0">
                        <a:effectLst/>
                      </a:endParaRPr>
                    </a:p>
                  </a:txBody>
                  <a:tcPr marL="76200" marR="76200" marT="106680" marB="10668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82569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br>
              <a:rPr lang="en-US" dirty="0"/>
            </a:br>
            <a:endParaRPr lang="en-US" dirty="0"/>
          </a:p>
        </p:txBody>
      </p:sp>
      <p:sp>
        <p:nvSpPr>
          <p:cNvPr id="3" name="Content Placeholder 2"/>
          <p:cNvSpPr>
            <a:spLocks noGrp="1"/>
          </p:cNvSpPr>
          <p:nvPr>
            <p:ph idx="1"/>
          </p:nvPr>
        </p:nvSpPr>
        <p:spPr/>
        <p:txBody>
          <a:bodyPr/>
          <a:lstStyle/>
          <a:p>
            <a:pPr fontAlgn="base"/>
            <a:r>
              <a:rPr lang="en-US" dirty="0"/>
              <a:t>So now, we are done with our pre-computations and the classifier is ready!</a:t>
            </a:r>
          </a:p>
          <a:p>
            <a:pPr fontAlgn="base"/>
            <a:r>
              <a:rPr lang="en-US" dirty="0"/>
              <a:t>Let us test it on a new set of features (let us call it today):</a:t>
            </a:r>
          </a:p>
          <a:p>
            <a:pPr lvl="0" fontAlgn="base"/>
            <a:r>
              <a:rPr lang="en-US" dirty="0">
                <a:solidFill>
                  <a:srgbClr val="273239"/>
                </a:solidFill>
                <a:latin typeface="Arial Unicode MS" panose="020B0604020202020204" pitchFamily="34" charset="-128"/>
              </a:rPr>
              <a:t>today = (Sunny, Hot, Normal, False)</a:t>
            </a:r>
            <a:r>
              <a:rPr lang="en-US" sz="1200" dirty="0"/>
              <a:t> </a:t>
            </a:r>
            <a:endParaRPr lang="en-US" sz="3600" dirty="0">
              <a:latin typeface="Arial" panose="020B0604020202020204" pitchFamily="34" charset="0"/>
            </a:endParaRPr>
          </a:p>
          <a:p>
            <a:pPr fontAlgn="base"/>
            <a:r>
              <a:rPr lang="en-US" dirty="0"/>
              <a:t>So, probability of playing golf is given by:</a:t>
            </a:r>
          </a:p>
          <a:p>
            <a:pPr fontAlgn="base"/>
            <a:endParaRPr lang="en-US" dirty="0"/>
          </a:p>
          <a:p>
            <a:pPr fontAlgn="base"/>
            <a:endParaRPr lang="en-US" dirty="0"/>
          </a:p>
          <a:p>
            <a:pPr fontAlgn="base"/>
            <a:endParaRPr lang="en-US" dirty="0"/>
          </a:p>
          <a:p>
            <a:pPr fontAlgn="base"/>
            <a:r>
              <a:rPr lang="en-US" dirty="0"/>
              <a:t>and probability to not play golf is given by:</a:t>
            </a:r>
            <a:br>
              <a:rPr lang="en-US" dirty="0"/>
            </a:br>
            <a:endParaRPr lang="en-US" dirty="0"/>
          </a:p>
          <a:p>
            <a:pPr fontAlgn="base"/>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352624" y="3382636"/>
            <a:ext cx="11839376" cy="57976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381000" y="5257801"/>
            <a:ext cx="11702606" cy="555756"/>
          </a:xfrm>
          <a:prstGeom prst="rect">
            <a:avLst/>
          </a:prstGeom>
        </p:spPr>
      </p:pic>
    </p:spTree>
    <p:extLst>
      <p:ext uri="{BB962C8B-B14F-4D97-AF65-F5344CB8AC3E}">
        <p14:creationId xmlns:p14="http://schemas.microsoft.com/office/powerpoint/2010/main" val="2075584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br>
              <a:rPr lang="en-US" dirty="0"/>
            </a:br>
            <a:endParaRPr lang="en-US" dirty="0"/>
          </a:p>
        </p:txBody>
      </p:sp>
      <p:sp>
        <p:nvSpPr>
          <p:cNvPr id="3" name="Content Placeholder 2"/>
          <p:cNvSpPr>
            <a:spLocks noGrp="1"/>
          </p:cNvSpPr>
          <p:nvPr>
            <p:ph idx="1"/>
          </p:nvPr>
        </p:nvSpPr>
        <p:spPr>
          <a:xfrm>
            <a:off x="609600" y="1600201"/>
            <a:ext cx="11277600" cy="5029199"/>
          </a:xfrm>
        </p:spPr>
        <p:txBody>
          <a:bodyPr>
            <a:noAutofit/>
          </a:bodyPr>
          <a:lstStyle/>
          <a:p>
            <a:r>
              <a:rPr lang="en-US" dirty="0"/>
              <a:t>Since, P(today) is common in both probabilities, we can ignore P(today) and find proportional probabilities as:</a:t>
            </a:r>
          </a:p>
          <a:p>
            <a:endParaRPr lang="en-US" dirty="0"/>
          </a:p>
          <a:p>
            <a:endParaRPr lang="en-US" dirty="0"/>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86200" y="2362200"/>
            <a:ext cx="4814992" cy="3389405"/>
          </a:xfrm>
          <a:prstGeom prst="rect">
            <a:avLst/>
          </a:prstGeom>
        </p:spPr>
      </p:pic>
    </p:spTree>
    <p:extLst>
      <p:ext uri="{BB962C8B-B14F-4D97-AF65-F5344CB8AC3E}">
        <p14:creationId xmlns:p14="http://schemas.microsoft.com/office/powerpoint/2010/main" val="162040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C58D-9F1D-5D44-A49E-7B8E99DBC422}"/>
              </a:ext>
            </a:extLst>
          </p:cNvPr>
          <p:cNvSpPr>
            <a:spLocks noGrp="1"/>
          </p:cNvSpPr>
          <p:nvPr>
            <p:ph type="title"/>
          </p:nvPr>
        </p:nvSpPr>
        <p:spPr/>
        <p:txBody>
          <a:bodyPr/>
          <a:lstStyle/>
          <a:p>
            <a:r>
              <a:rPr lang="en-US" b="1" dirty="0"/>
              <a:t>Bayesian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AAA55B-2A51-E34D-9AB2-50229B77308C}"/>
                  </a:ext>
                </a:extLst>
              </p:cNvPr>
              <p:cNvSpPr>
                <a:spLocks noGrp="1"/>
              </p:cNvSpPr>
              <p:nvPr>
                <p:ph idx="1"/>
              </p:nvPr>
            </p:nvSpPr>
            <p:spPr/>
            <p:txBody>
              <a:bodyPr>
                <a:normAutofit/>
              </a:bodyPr>
              <a:lstStyle/>
              <a:p>
                <a:r>
                  <a:rPr lang="en-US" dirty="0"/>
                  <a:t>What if we don’t know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i="0">
                            <a:latin typeface="Cambria Math" panose="02040503050406030204" pitchFamily="18" charset="0"/>
                          </a:rPr>
                          <m:t>Cavity</m:t>
                        </m:r>
                      </m:e>
                      <m:e>
                        <m:r>
                          <m:rPr>
                            <m:sty m:val="p"/>
                          </m:rPr>
                          <a:rPr lang="en-US" i="0">
                            <a:latin typeface="Cambria Math" panose="02040503050406030204" pitchFamily="18" charset="0"/>
                          </a:rPr>
                          <m:t>Toothache</m:t>
                        </m:r>
                      </m:e>
                    </m:d>
                  </m:oMath>
                </a14:m>
                <a:r>
                  <a:rPr lang="en-US" dirty="0"/>
                  <a:t>?  Instead, we only know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b="0" i="0" smtClean="0">
                            <a:latin typeface="Cambria Math" panose="02040503050406030204" pitchFamily="18" charset="0"/>
                          </a:rPr>
                          <m:t>Toothache</m:t>
                        </m:r>
                      </m:e>
                      <m:e>
                        <m:r>
                          <m:rPr>
                            <m:sty m:val="p"/>
                          </m:rPr>
                          <a:rPr lang="en-US" b="0" i="0" smtClean="0">
                            <a:latin typeface="Cambria Math" panose="02040503050406030204" pitchFamily="18" charset="0"/>
                          </a:rPr>
                          <m:t>Cavity</m:t>
                        </m:r>
                      </m:e>
                    </m:d>
                    <m:r>
                      <a:rPr lang="en-US" b="0" i="0"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r>
                      <m:rPr>
                        <m:sty m:val="p"/>
                      </m:rPr>
                      <a:rPr lang="en-US" b="0" i="0" smtClean="0">
                        <a:latin typeface="Cambria Math" panose="02040503050406030204" pitchFamily="18" charset="0"/>
                      </a:rPr>
                      <m:t>Cavity</m:t>
                    </m:r>
                    <m:r>
                      <a:rPr lang="en-US" b="0" i="1" smtClean="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m:rPr>
                        <m:sty m:val="p"/>
                      </m:rPr>
                      <a:rPr lang="en-US" b="0" i="0" smtClean="0">
                        <a:latin typeface="Cambria Math" panose="02040503050406030204" pitchFamily="18" charset="0"/>
                      </a:rPr>
                      <m:t>Toothache</m:t>
                    </m:r>
                    <m:r>
                      <a:rPr lang="en-US" i="1">
                        <a:latin typeface="Cambria Math" panose="02040503050406030204" pitchFamily="18" charset="0"/>
                      </a:rPr>
                      <m:t>)</m:t>
                    </m:r>
                  </m:oMath>
                </a14:m>
                <a:r>
                  <a:rPr lang="en-US" dirty="0"/>
                  <a:t>?</a:t>
                </a:r>
              </a:p>
              <a:p>
                <a:r>
                  <a:rPr lang="en-US" dirty="0"/>
                  <a:t>Then we choose to believe we have a Cavity if and only if</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Cavity</m:t>
                          </m:r>
                        </m:e>
                        <m:e>
                          <m:r>
                            <m:rPr>
                              <m:sty m:val="p"/>
                            </m:rPr>
                            <a:rPr lang="en-US" b="0" i="0" smtClean="0">
                              <a:latin typeface="Cambria Math" panose="02040503050406030204" pitchFamily="18" charset="0"/>
                            </a:rPr>
                            <m:t>Toothache</m:t>
                          </m:r>
                        </m:e>
                      </m:d>
                      <m:r>
                        <a:rPr lang="en-US" b="0" i="1" smtClean="0">
                          <a:latin typeface="Cambria Math" panose="02040503050406030204" pitchFamily="18" charset="0"/>
                        </a:rPr>
                        <m:t>&gt;</m:t>
                      </m:r>
                      <m:r>
                        <a:rPr lang="en-US" b="0" i="1" smtClean="0">
                          <a:latin typeface="Cambria Math" panose="02040503050406030204" pitchFamily="18" charset="0"/>
                        </a:rPr>
                        <m:t>𝑃</m:t>
                      </m:r>
                      <m:r>
                        <a:rPr lang="en-US" b="0" i="1" smtClean="0">
                          <a:latin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Cavity</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Toothache</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a:p>
                <a:pPr marL="0" indent="0">
                  <a:buNone/>
                </a:pPr>
                <a:r>
                  <a:rPr lang="en-US" dirty="0"/>
                  <a:t>Which can be re-written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Toothache</m:t>
                              </m:r>
                            </m:e>
                            <m:e>
                              <m:r>
                                <m:rPr>
                                  <m:sty m:val="p"/>
                                </m:rPr>
                                <a:rPr lang="en-US" b="0" i="0" smtClean="0">
                                  <a:latin typeface="Cambria Math" panose="02040503050406030204" pitchFamily="18" charset="0"/>
                                </a:rPr>
                                <m:t>Cavity</m:t>
                              </m:r>
                            </m:e>
                          </m:d>
                          <m:r>
                            <a:rPr lang="en-US" b="0" i="1" smtClean="0">
                              <a:latin typeface="Cambria Math" panose="02040503050406030204" pitchFamily="18" charset="0"/>
                            </a:rPr>
                            <m:t>𝑃</m:t>
                          </m:r>
                          <m:r>
                            <a:rPr lang="en-US" b="0" i="1" smtClean="0">
                              <a:latin typeface="Cambria Math" panose="02040503050406030204" pitchFamily="18" charset="0"/>
                            </a:rPr>
                            <m:t>(</m:t>
                          </m:r>
                          <m:r>
                            <m:rPr>
                              <m:sty m:val="p"/>
                            </m:rPr>
                            <a:rPr lang="en-US" b="0" i="0" smtClean="0">
                              <a:latin typeface="Cambria Math" panose="02040503050406030204" pitchFamily="18" charset="0"/>
                            </a:rPr>
                            <m:t>Cavity</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m:rPr>
                              <m:sty m:val="p"/>
                            </m:rPr>
                            <a:rPr lang="en-US" b="0" i="0" smtClean="0">
                              <a:latin typeface="Cambria Math" panose="02040503050406030204" pitchFamily="18" charset="0"/>
                            </a:rPr>
                            <m:t>Toothache</m:t>
                          </m:r>
                          <m:r>
                            <a:rPr lang="en-US" b="0" i="1" smtClean="0">
                              <a:latin typeface="Cambria Math" panose="02040503050406030204" pitchFamily="18" charset="0"/>
                            </a:rPr>
                            <m:t>)</m:t>
                          </m:r>
                        </m:den>
                      </m:f>
                      <m:r>
                        <a:rPr lang="en-US" i="1">
                          <a:latin typeface="Cambria Math" panose="02040503050406030204" pitchFamily="18" charset="0"/>
                        </a:rPr>
                        <m:t>&gt;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i="0">
                                  <a:latin typeface="Cambria Math" panose="02040503050406030204" pitchFamily="18" charset="0"/>
                                </a:rPr>
                                <m:t>Toothache</m:t>
                              </m:r>
                            </m:e>
                            <m:e>
                              <m:r>
                                <a:rPr lang="en-US" i="1">
                                  <a:latin typeface="Cambria Math" panose="02040503050406030204" pitchFamily="18" charset="0"/>
                                  <a:ea typeface="Cambria Math" panose="02040503050406030204" pitchFamily="18" charset="0"/>
                                </a:rPr>
                                <m:t>¬</m:t>
                              </m:r>
                              <m:r>
                                <m:rPr>
                                  <m:sty m:val="p"/>
                                </m:rPr>
                                <a:rPr lang="en-US" i="0">
                                  <a:latin typeface="Cambria Math" panose="02040503050406030204" pitchFamily="18" charset="0"/>
                                </a:rPr>
                                <m:t>Cavity</m:t>
                              </m:r>
                            </m:e>
                          </m:d>
                          <m:r>
                            <a:rPr lang="en-US" i="1">
                              <a:latin typeface="Cambria Math" panose="02040503050406030204" pitchFamily="18" charset="0"/>
                            </a:rPr>
                            <m:t>𝑃</m:t>
                          </m:r>
                          <m:r>
                            <a:rPr lang="en-US" i="1">
                              <a:latin typeface="Cambria Math" panose="02040503050406030204" pitchFamily="18" charset="0"/>
                            </a:rPr>
                            <m:t>(¬</m:t>
                          </m:r>
                          <m:r>
                            <m:rPr>
                              <m:sty m:val="p"/>
                            </m:rPr>
                            <a:rPr lang="en-US" i="0">
                              <a:latin typeface="Cambria Math" panose="02040503050406030204" pitchFamily="18" charset="0"/>
                            </a:rPr>
                            <m:t>Cavity</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m:rPr>
                              <m:sty m:val="p"/>
                            </m:rPr>
                            <a:rPr lang="en-US" i="0">
                              <a:latin typeface="Cambria Math" panose="02040503050406030204" pitchFamily="18" charset="0"/>
                            </a:rPr>
                            <m:t>Toothache</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1AAA55B-2A51-E34D-9AB2-50229B77308C}"/>
                  </a:ext>
                </a:extLst>
              </p:cNvPr>
              <p:cNvSpPr>
                <a:spLocks noGrp="1" noRot="1" noChangeAspect="1" noMove="1" noResize="1" noEditPoints="1" noAdjustHandles="1" noChangeArrowheads="1" noChangeShapeType="1" noTextEdit="1"/>
              </p:cNvSpPr>
              <p:nvPr>
                <p:ph idx="1"/>
              </p:nvPr>
            </p:nvSpPr>
            <p:spPr>
              <a:blipFill rotWithShape="0">
                <a:blip r:embed="rId2"/>
                <a:stretch>
                  <a:fillRect l="-556" t="-809"/>
                </a:stretch>
              </a:blipFill>
            </p:spPr>
            <p:txBody>
              <a:bodyPr/>
              <a:lstStyle/>
              <a:p>
                <a:r>
                  <a:rPr lang="en-US">
                    <a:noFill/>
                  </a:rPr>
                  <a:t> </a:t>
                </a:r>
              </a:p>
            </p:txBody>
          </p:sp>
        </mc:Fallback>
      </mc:AlternateContent>
    </p:spTree>
    <p:extLst>
      <p:ext uri="{BB962C8B-B14F-4D97-AF65-F5344CB8AC3E}">
        <p14:creationId xmlns:p14="http://schemas.microsoft.com/office/powerpoint/2010/main" val="2951637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br>
              <a:rPr lang="en-US" dirty="0"/>
            </a:br>
            <a:endParaRPr lang="en-US" dirty="0"/>
          </a:p>
        </p:txBody>
      </p:sp>
      <p:sp>
        <p:nvSpPr>
          <p:cNvPr id="3" name="Content Placeholder 2"/>
          <p:cNvSpPr>
            <a:spLocks noGrp="1"/>
          </p:cNvSpPr>
          <p:nvPr>
            <p:ph idx="1"/>
          </p:nvPr>
        </p:nvSpPr>
        <p:spPr>
          <a:xfrm>
            <a:off x="609600" y="1600201"/>
            <a:ext cx="11277600" cy="5029199"/>
          </a:xfrm>
        </p:spPr>
        <p:txBody>
          <a:bodyPr>
            <a:noAutofit/>
          </a:bodyPr>
          <a:lstStyle/>
          <a:p>
            <a:pPr fontAlgn="base"/>
            <a:r>
              <a:rPr lang="en-US" dirty="0"/>
              <a:t>These numbers can be converted into a probability by making the sum equal to 1 (normalization):</a:t>
            </a:r>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r>
              <a:rPr lang="en-US" dirty="0"/>
              <a:t>So, prediction that golf would be played is ‘Yes’.</a:t>
            </a:r>
          </a:p>
          <a:p>
            <a:pPr fontAlgn="base"/>
            <a:r>
              <a:rPr lang="en-US" dirty="0"/>
              <a:t>The method that we discussed above is applicable for discrete data. In case of continuous data, we need to make some assumptions regarding the distribution of values of each feature. The different naive Bayes classifiers differ mainly by the assumptions they make regarding the distribution of P(x</a:t>
            </a:r>
            <a:r>
              <a:rPr lang="en-US" baseline="-25000" dirty="0"/>
              <a:t>i</a:t>
            </a:r>
            <a:r>
              <a:rPr lang="en-US" dirty="0"/>
              <a:t> | y).</a:t>
            </a:r>
            <a:br>
              <a:rPr lang="en-US" dirty="0"/>
            </a:b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23133" y="1981200"/>
            <a:ext cx="3553867" cy="2819400"/>
          </a:xfrm>
          <a:prstGeom prst="rect">
            <a:avLst/>
          </a:prstGeom>
        </p:spPr>
      </p:pic>
    </p:spTree>
    <p:extLst>
      <p:ext uri="{BB962C8B-B14F-4D97-AF65-F5344CB8AC3E}">
        <p14:creationId xmlns:p14="http://schemas.microsoft.com/office/powerpoint/2010/main" val="169692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28310" y="1071233"/>
            <a:ext cx="7735380" cy="4715533"/>
          </a:xfrm>
          <a:prstGeom prst="rect">
            <a:avLst/>
          </a:prstGeom>
        </p:spPr>
      </p:pic>
    </p:spTree>
    <p:extLst>
      <p:ext uri="{BB962C8B-B14F-4D97-AF65-F5344CB8AC3E}">
        <p14:creationId xmlns:p14="http://schemas.microsoft.com/office/powerpoint/2010/main" val="2178567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95574" y="838200"/>
            <a:ext cx="6200852" cy="4525963"/>
          </a:xfrm>
          <a:prstGeom prst="rect">
            <a:avLst/>
          </a:prstGeom>
        </p:spPr>
      </p:pic>
    </p:spTree>
    <p:extLst>
      <p:ext uri="{BB962C8B-B14F-4D97-AF65-F5344CB8AC3E}">
        <p14:creationId xmlns:p14="http://schemas.microsoft.com/office/powerpoint/2010/main" val="3632938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2782" y="985496"/>
            <a:ext cx="9926435" cy="4887007"/>
          </a:xfrm>
          <a:prstGeom prst="rect">
            <a:avLst/>
          </a:prstGeom>
        </p:spPr>
      </p:pic>
      <p:sp>
        <p:nvSpPr>
          <p:cNvPr id="5" name="Rectangle 4"/>
          <p:cNvSpPr/>
          <p:nvPr/>
        </p:nvSpPr>
        <p:spPr>
          <a:xfrm>
            <a:off x="7358409" y="5802998"/>
            <a:ext cx="3962400" cy="646331"/>
          </a:xfrm>
          <a:prstGeom prst="rect">
            <a:avLst/>
          </a:prstGeom>
        </p:spPr>
        <p:txBody>
          <a:bodyPr wrap="square">
            <a:spAutoFit/>
          </a:bodyPr>
          <a:lstStyle/>
          <a:p>
            <a:r>
              <a:rPr lang="en-US" dirty="0"/>
              <a:t>which has higher probability.</a:t>
            </a:r>
          </a:p>
          <a:p>
            <a:r>
              <a:rPr lang="en-US" dirty="0"/>
              <a:t>So will not go to play</a:t>
            </a:r>
          </a:p>
        </p:txBody>
      </p:sp>
    </p:spTree>
    <p:extLst>
      <p:ext uri="{BB962C8B-B14F-4D97-AF65-F5344CB8AC3E}">
        <p14:creationId xmlns:p14="http://schemas.microsoft.com/office/powerpoint/2010/main" val="3831905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2000"/>
            <a:ext cx="10972800" cy="4525963"/>
          </a:xfrm>
        </p:spPr>
        <p:txBody>
          <a:bodyPr/>
          <a:lstStyle/>
          <a:p>
            <a:r>
              <a:rPr lang="en-US" b="1" dirty="0"/>
              <a:t>Problem</a:t>
            </a:r>
            <a:r>
              <a:rPr lang="en-US" dirty="0"/>
              <a:t>: If the weather is sunny, then the Player should play or not?</a:t>
            </a:r>
          </a:p>
          <a:p>
            <a:r>
              <a:rPr lang="en-US" b="1" dirty="0"/>
              <a:t>Solution</a:t>
            </a:r>
            <a:r>
              <a:rPr lang="en-US" dirty="0"/>
              <a:t>: To solve this, first consider the below dataset:</a:t>
            </a:r>
          </a:p>
        </p:txBody>
      </p:sp>
      <p:graphicFrame>
        <p:nvGraphicFramePr>
          <p:cNvPr id="5" name="Table 4"/>
          <p:cNvGraphicFramePr>
            <a:graphicFrameLocks noGrp="1"/>
          </p:cNvGraphicFramePr>
          <p:nvPr>
            <p:extLst>
              <p:ext uri="{D42A27DB-BD31-4B8C-83A1-F6EECF244321}">
                <p14:modId xmlns:p14="http://schemas.microsoft.com/office/powerpoint/2010/main" val="3828091872"/>
              </p:ext>
            </p:extLst>
          </p:nvPr>
        </p:nvGraphicFramePr>
        <p:xfrm>
          <a:off x="3276601" y="1828800"/>
          <a:ext cx="2057400" cy="4532092"/>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497200">
                <a:tc>
                  <a:txBody>
                    <a:bodyPr/>
                    <a:lstStyle/>
                    <a:p>
                      <a:pPr algn="l" fontAlgn="t"/>
                      <a:br>
                        <a:rPr lang="en-US" sz="1300" dirty="0">
                          <a:solidFill>
                            <a:srgbClr val="000000"/>
                          </a:solidFill>
                          <a:effectLst/>
                          <a:latin typeface="times new roman" panose="02020603050405020304" pitchFamily="18" charset="0"/>
                        </a:rPr>
                      </a:br>
                      <a:r>
                        <a:rPr lang="en-US" sz="1300" dirty="0">
                          <a:solidFill>
                            <a:srgbClr val="000000"/>
                          </a:solidFill>
                          <a:effectLst/>
                          <a:latin typeface="times new roman" panose="02020603050405020304" pitchFamily="18" charset="0"/>
                        </a:rPr>
                        <a:t>Outlook</a:t>
                      </a:r>
                    </a:p>
                  </a:txBody>
                  <a:tcPr marL="65912" marR="65912" marT="65912" marB="65912">
                    <a:lnL w="7620" cap="flat" cmpd="sng" algn="ctr">
                      <a:solidFill>
                        <a:srgbClr val="40D0BB"/>
                      </a:solidFill>
                      <a:prstDash val="solid"/>
                      <a:round/>
                      <a:headEnd type="none" w="med" len="med"/>
                      <a:tailEnd type="none" w="med" len="med"/>
                    </a:lnL>
                    <a:lnR w="7620" cap="flat" cmpd="sng" algn="ctr">
                      <a:solidFill>
                        <a:srgbClr val="40D0BB"/>
                      </a:solidFill>
                      <a:prstDash val="solid"/>
                      <a:round/>
                      <a:headEnd type="none" w="med" len="med"/>
                      <a:tailEnd type="none" w="med" len="med"/>
                    </a:lnR>
                    <a:lnT w="7620" cap="flat" cmpd="sng" algn="ctr">
                      <a:solidFill>
                        <a:srgbClr val="40D0BB"/>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300" dirty="0">
                          <a:solidFill>
                            <a:srgbClr val="000000"/>
                          </a:solidFill>
                          <a:effectLst/>
                          <a:latin typeface="times new roman" panose="02020603050405020304" pitchFamily="18" charset="0"/>
                        </a:rPr>
                        <a:t>Play</a:t>
                      </a:r>
                    </a:p>
                  </a:txBody>
                  <a:tcPr marL="65912" marR="65912" marT="65912" marB="65912">
                    <a:lnL w="7620" cap="flat" cmpd="sng" algn="ctr">
                      <a:solidFill>
                        <a:srgbClr val="40D0BB"/>
                      </a:solidFill>
                      <a:prstDash val="solid"/>
                      <a:round/>
                      <a:headEnd type="none" w="med" len="med"/>
                      <a:tailEnd type="none" w="med" len="med"/>
                    </a:lnL>
                    <a:lnR w="7620" cap="flat" cmpd="sng" algn="ctr">
                      <a:solidFill>
                        <a:srgbClr val="40D0BB"/>
                      </a:solidFill>
                      <a:prstDash val="solid"/>
                      <a:round/>
                      <a:headEnd type="none" w="med" len="med"/>
                      <a:tailEnd type="none" w="med" len="med"/>
                    </a:lnR>
                    <a:lnT w="7620" cap="flat" cmpd="sng" algn="ctr">
                      <a:solidFill>
                        <a:srgbClr val="40D0BB"/>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endParaRPr lang="en-US" sz="1300"/>
                    </a:p>
                  </a:txBody>
                  <a:tcPr marL="65912" marR="65912" marT="32956" marB="32956">
                    <a:lnL w="7620" cap="flat" cmpd="sng" algn="ctr">
                      <a:solidFill>
                        <a:srgbClr val="40D0BB"/>
                      </a:solidFill>
                      <a:prstDash val="solid"/>
                      <a:round/>
                      <a:headEnd type="none" w="med" len="med"/>
                      <a:tailEnd type="none" w="med" len="med"/>
                    </a:lnL>
                    <a:lnB w="7620" cap="flat" cmpd="sng" algn="ctr">
                      <a:solidFill>
                        <a:srgbClr val="C7CCBE"/>
                      </a:solidFill>
                      <a:prstDash val="solid"/>
                      <a:round/>
                      <a:headEnd type="none" w="med" len="med"/>
                      <a:tailEnd type="none" w="med" len="med"/>
                    </a:lnB>
                  </a:tcPr>
                </a:tc>
                <a:extLst>
                  <a:ext uri="{0D108BD9-81ED-4DB2-BD59-A6C34878D82A}">
                    <a16:rowId xmlns:a16="http://schemas.microsoft.com/office/drawing/2014/main" val="10000"/>
                  </a:ext>
                </a:extLst>
              </a:tr>
              <a:tr h="269286">
                <a:tc>
                  <a:txBody>
                    <a:bodyPr/>
                    <a:lstStyle/>
                    <a:p>
                      <a:pPr algn="just" fontAlgn="t"/>
                      <a:r>
                        <a:rPr lang="en-US" sz="1300" b="1">
                          <a:solidFill>
                            <a:srgbClr val="333333"/>
                          </a:solidFill>
                          <a:effectLst/>
                          <a:latin typeface="inter-bold"/>
                        </a:rPr>
                        <a:t>0</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Rainy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9286">
                <a:tc>
                  <a:txBody>
                    <a:bodyPr/>
                    <a:lstStyle/>
                    <a:p>
                      <a:pPr algn="just" fontAlgn="t"/>
                      <a:r>
                        <a:rPr lang="en-US" sz="1300" b="1">
                          <a:solidFill>
                            <a:srgbClr val="333333"/>
                          </a:solidFill>
                          <a:effectLst/>
                          <a:latin typeface="inter-bold"/>
                        </a:rPr>
                        <a:t>1</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269286">
                <a:tc>
                  <a:txBody>
                    <a:bodyPr/>
                    <a:lstStyle/>
                    <a:p>
                      <a:pPr algn="just" fontAlgn="t"/>
                      <a:r>
                        <a:rPr lang="en-US" sz="1300" b="1">
                          <a:solidFill>
                            <a:srgbClr val="333333"/>
                          </a:solidFill>
                          <a:effectLst/>
                          <a:latin typeface="inter-bold"/>
                        </a:rPr>
                        <a:t>2</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69286">
                <a:tc>
                  <a:txBody>
                    <a:bodyPr/>
                    <a:lstStyle/>
                    <a:p>
                      <a:pPr algn="just" fontAlgn="t"/>
                      <a:r>
                        <a:rPr lang="en-US" sz="1300" b="1">
                          <a:solidFill>
                            <a:srgbClr val="333333"/>
                          </a:solidFill>
                          <a:effectLst/>
                          <a:latin typeface="inter-bold"/>
                        </a:rPr>
                        <a:t>3</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dirty="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dirty="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269286">
                <a:tc>
                  <a:txBody>
                    <a:bodyPr/>
                    <a:lstStyle/>
                    <a:p>
                      <a:pPr algn="just" fontAlgn="t"/>
                      <a:r>
                        <a:rPr lang="en-US" sz="1300" b="1">
                          <a:solidFill>
                            <a:srgbClr val="333333"/>
                          </a:solidFill>
                          <a:effectLst/>
                          <a:latin typeface="inter-bold"/>
                        </a:rPr>
                        <a:t>4</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dirty="0">
                          <a:solidFill>
                            <a:srgbClr val="333333"/>
                          </a:solidFill>
                          <a:effectLst/>
                          <a:latin typeface="inter-regular"/>
                        </a:rPr>
                        <a:t>No</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69286">
                <a:tc>
                  <a:txBody>
                    <a:bodyPr/>
                    <a:lstStyle/>
                    <a:p>
                      <a:pPr algn="just" fontAlgn="t"/>
                      <a:r>
                        <a:rPr lang="en-US" sz="1300" b="1">
                          <a:solidFill>
                            <a:srgbClr val="333333"/>
                          </a:solidFill>
                          <a:effectLst/>
                          <a:latin typeface="inter-bold"/>
                        </a:rPr>
                        <a:t>5</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Rainy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269286">
                <a:tc>
                  <a:txBody>
                    <a:bodyPr/>
                    <a:lstStyle/>
                    <a:p>
                      <a:pPr algn="just" fontAlgn="t"/>
                      <a:r>
                        <a:rPr lang="en-US" sz="1300" b="1">
                          <a:solidFill>
                            <a:srgbClr val="333333"/>
                          </a:solidFill>
                          <a:effectLst/>
                          <a:latin typeface="inter-bold"/>
                        </a:rPr>
                        <a:t>6</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69286">
                <a:tc>
                  <a:txBody>
                    <a:bodyPr/>
                    <a:lstStyle/>
                    <a:p>
                      <a:pPr algn="just" fontAlgn="t"/>
                      <a:r>
                        <a:rPr lang="en-US" sz="1300" b="1">
                          <a:solidFill>
                            <a:srgbClr val="333333"/>
                          </a:solidFill>
                          <a:effectLst/>
                          <a:latin typeface="inter-bold"/>
                        </a:rPr>
                        <a:t>7</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8"/>
                  </a:ext>
                </a:extLst>
              </a:tr>
              <a:tr h="269286">
                <a:tc>
                  <a:txBody>
                    <a:bodyPr/>
                    <a:lstStyle/>
                    <a:p>
                      <a:pPr algn="just" fontAlgn="t"/>
                      <a:r>
                        <a:rPr lang="en-US" sz="1300" b="1">
                          <a:solidFill>
                            <a:srgbClr val="333333"/>
                          </a:solidFill>
                          <a:effectLst/>
                          <a:latin typeface="inter-bold"/>
                        </a:rPr>
                        <a:t>8</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Rainy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No</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69286">
                <a:tc>
                  <a:txBody>
                    <a:bodyPr/>
                    <a:lstStyle/>
                    <a:p>
                      <a:pPr algn="just" fontAlgn="t"/>
                      <a:r>
                        <a:rPr lang="en-US" sz="1300" b="1">
                          <a:solidFill>
                            <a:srgbClr val="333333"/>
                          </a:solidFill>
                          <a:effectLst/>
                          <a:latin typeface="inter-bold"/>
                        </a:rPr>
                        <a:t>9</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No</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10"/>
                  </a:ext>
                </a:extLst>
              </a:tr>
              <a:tr h="269286">
                <a:tc>
                  <a:txBody>
                    <a:bodyPr/>
                    <a:lstStyle/>
                    <a:p>
                      <a:pPr algn="just" fontAlgn="t"/>
                      <a:r>
                        <a:rPr lang="en-US" sz="1300" b="1">
                          <a:solidFill>
                            <a:srgbClr val="333333"/>
                          </a:solidFill>
                          <a:effectLst/>
                          <a:latin typeface="inter-bold"/>
                        </a:rPr>
                        <a:t>10</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69286">
                <a:tc>
                  <a:txBody>
                    <a:bodyPr/>
                    <a:lstStyle/>
                    <a:p>
                      <a:pPr algn="just" fontAlgn="t"/>
                      <a:r>
                        <a:rPr lang="en-US" sz="1300" b="1">
                          <a:solidFill>
                            <a:srgbClr val="333333"/>
                          </a:solidFill>
                          <a:effectLst/>
                          <a:latin typeface="inter-bold"/>
                        </a:rPr>
                        <a:t>11</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Rainy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No</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12"/>
                  </a:ext>
                </a:extLst>
              </a:tr>
              <a:tr h="269286">
                <a:tc>
                  <a:txBody>
                    <a:bodyPr/>
                    <a:lstStyle/>
                    <a:p>
                      <a:pPr algn="just" fontAlgn="t"/>
                      <a:r>
                        <a:rPr lang="en-US" sz="1300" b="1">
                          <a:solidFill>
                            <a:srgbClr val="333333"/>
                          </a:solidFill>
                          <a:effectLst/>
                          <a:latin typeface="inter-bold"/>
                        </a:rPr>
                        <a:t>12</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69286">
                <a:tc>
                  <a:txBody>
                    <a:bodyPr/>
                    <a:lstStyle/>
                    <a:p>
                      <a:pPr algn="just" fontAlgn="t"/>
                      <a:r>
                        <a:rPr lang="en-US" sz="1300" b="1">
                          <a:solidFill>
                            <a:srgbClr val="333333"/>
                          </a:solidFill>
                          <a:effectLst/>
                          <a:latin typeface="inter-bold"/>
                        </a:rPr>
                        <a:t>13</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dirty="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081044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10972800" cy="4525963"/>
          </a:xfrm>
        </p:spPr>
        <p:txBody>
          <a:bodyPr/>
          <a:lstStyle/>
          <a:p>
            <a:r>
              <a:rPr lang="en-US" b="1" dirty="0"/>
              <a:t>Frequency table for the Weather Conditions:</a:t>
            </a:r>
          </a:p>
          <a:p>
            <a:endParaRPr lang="en-US" b="1" dirty="0"/>
          </a:p>
          <a:p>
            <a:endParaRPr lang="en-US" b="1" dirty="0"/>
          </a:p>
          <a:p>
            <a:endParaRPr lang="en-US" b="1" dirty="0"/>
          </a:p>
          <a:p>
            <a:endParaRPr lang="en-US" b="1" dirty="0"/>
          </a:p>
          <a:p>
            <a:endParaRPr lang="en-US" b="1" dirty="0"/>
          </a:p>
          <a:p>
            <a:endParaRPr lang="en-US" b="1" dirty="0"/>
          </a:p>
          <a:p>
            <a:r>
              <a:rPr lang="en-US" b="1" dirty="0"/>
              <a:t>Likelihood table weather condition:</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05665755"/>
              </p:ext>
            </p:extLst>
          </p:nvPr>
        </p:nvGraphicFramePr>
        <p:xfrm>
          <a:off x="3276600" y="1752600"/>
          <a:ext cx="3139440" cy="1981200"/>
        </p:xfrm>
        <a:graphic>
          <a:graphicData uri="http://schemas.openxmlformats.org/drawingml/2006/table">
            <a:tbl>
              <a:tblPr/>
              <a:tblGrid>
                <a:gridCol w="1046480">
                  <a:extLst>
                    <a:ext uri="{9D8B030D-6E8A-4147-A177-3AD203B41FA5}">
                      <a16:colId xmlns:a16="http://schemas.microsoft.com/office/drawing/2014/main" val="20000"/>
                    </a:ext>
                  </a:extLst>
                </a:gridCol>
                <a:gridCol w="1046480">
                  <a:extLst>
                    <a:ext uri="{9D8B030D-6E8A-4147-A177-3AD203B41FA5}">
                      <a16:colId xmlns:a16="http://schemas.microsoft.com/office/drawing/2014/main" val="20001"/>
                    </a:ext>
                  </a:extLst>
                </a:gridCol>
                <a:gridCol w="1046480">
                  <a:extLst>
                    <a:ext uri="{9D8B030D-6E8A-4147-A177-3AD203B41FA5}">
                      <a16:colId xmlns:a16="http://schemas.microsoft.com/office/drawing/2014/main" val="20002"/>
                    </a:ext>
                  </a:extLst>
                </a:gridCol>
              </a:tblGrid>
              <a:tr h="0">
                <a:tc>
                  <a:txBody>
                    <a:bodyPr/>
                    <a:lstStyle/>
                    <a:p>
                      <a:pPr algn="just" fontAlgn="t"/>
                      <a:r>
                        <a:rPr lang="en-US" dirty="0">
                          <a:solidFill>
                            <a:srgbClr val="333333"/>
                          </a:solidFill>
                          <a:effectLst/>
                          <a:latin typeface="inter-regular"/>
                        </a:rPr>
                        <a:t>Weather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Yes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No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0">
                <a:tc>
                  <a:txBody>
                    <a:bodyPr/>
                    <a:lstStyle/>
                    <a:p>
                      <a:pPr algn="just" fontAlgn="t"/>
                      <a:r>
                        <a:rPr lang="en-US">
                          <a:solidFill>
                            <a:srgbClr val="333333"/>
                          </a:solidFill>
                          <a:effectLst/>
                          <a:latin typeface="inter-regular"/>
                        </a:rPr>
                        <a:t>Overcast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just" fontAlgn="t"/>
                      <a:r>
                        <a:rPr lang="en-US">
                          <a:solidFill>
                            <a:srgbClr val="333333"/>
                          </a:solidFill>
                          <a:effectLst/>
                          <a:latin typeface="inter-regular"/>
                        </a:rPr>
                        <a:t>Rainy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0">
                <a:tc>
                  <a:txBody>
                    <a:bodyPr/>
                    <a:lstStyle/>
                    <a:p>
                      <a:pPr algn="just" fontAlgn="t"/>
                      <a:r>
                        <a:rPr lang="en-US">
                          <a:solidFill>
                            <a:srgbClr val="333333"/>
                          </a:solidFill>
                          <a:effectLst/>
                          <a:latin typeface="inter-regular"/>
                        </a:rPr>
                        <a:t>Sunny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just" fontAlgn="t"/>
                      <a:r>
                        <a:rPr lang="en-US">
                          <a:solidFill>
                            <a:srgbClr val="333333"/>
                          </a:solidFill>
                          <a:effectLst/>
                          <a:latin typeface="inter-regular"/>
                        </a:rPr>
                        <a:t>Total</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10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4</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935535364"/>
              </p:ext>
            </p:extLst>
          </p:nvPr>
        </p:nvGraphicFramePr>
        <p:xfrm>
          <a:off x="2438400" y="4419600"/>
          <a:ext cx="4913630" cy="1981200"/>
        </p:xfrm>
        <a:graphic>
          <a:graphicData uri="http://schemas.openxmlformats.org/drawingml/2006/table">
            <a:tbl>
              <a:tblPr/>
              <a:tblGrid>
                <a:gridCol w="1099820">
                  <a:extLst>
                    <a:ext uri="{9D8B030D-6E8A-4147-A177-3AD203B41FA5}">
                      <a16:colId xmlns:a16="http://schemas.microsoft.com/office/drawing/2014/main" val="20000"/>
                    </a:ext>
                  </a:extLst>
                </a:gridCol>
                <a:gridCol w="1207770">
                  <a:extLst>
                    <a:ext uri="{9D8B030D-6E8A-4147-A177-3AD203B41FA5}">
                      <a16:colId xmlns:a16="http://schemas.microsoft.com/office/drawing/2014/main" val="20001"/>
                    </a:ext>
                  </a:extLst>
                </a:gridCol>
                <a:gridCol w="1334770">
                  <a:extLst>
                    <a:ext uri="{9D8B030D-6E8A-4147-A177-3AD203B41FA5}">
                      <a16:colId xmlns:a16="http://schemas.microsoft.com/office/drawing/2014/main" val="20002"/>
                    </a:ext>
                  </a:extLst>
                </a:gridCol>
                <a:gridCol w="1271270">
                  <a:extLst>
                    <a:ext uri="{9D8B030D-6E8A-4147-A177-3AD203B41FA5}">
                      <a16:colId xmlns:a16="http://schemas.microsoft.com/office/drawing/2014/main" val="20003"/>
                    </a:ext>
                  </a:extLst>
                </a:gridCol>
              </a:tblGrid>
              <a:tr h="0">
                <a:tc>
                  <a:txBody>
                    <a:bodyPr/>
                    <a:lstStyle/>
                    <a:p>
                      <a:pPr algn="just" fontAlgn="t"/>
                      <a:r>
                        <a:rPr lang="en-US" dirty="0">
                          <a:solidFill>
                            <a:srgbClr val="333333"/>
                          </a:solidFill>
                          <a:effectLst/>
                          <a:latin typeface="inter-regular"/>
                        </a:rPr>
                        <a:t>Weather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No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Yes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endParaRPr lang="en-US" dirty="0">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0">
                <a:tc>
                  <a:txBody>
                    <a:bodyPr/>
                    <a:lstStyle/>
                    <a:p>
                      <a:pPr algn="just" fontAlgn="t"/>
                      <a:r>
                        <a:rPr lang="en-US" dirty="0">
                          <a:solidFill>
                            <a:srgbClr val="333333"/>
                          </a:solidFill>
                          <a:effectLst/>
                          <a:latin typeface="inter-regular"/>
                        </a:rPr>
                        <a:t>Overcast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5/14= 0.35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just" fontAlgn="t"/>
                      <a:r>
                        <a:rPr lang="en-US">
                          <a:solidFill>
                            <a:srgbClr val="333333"/>
                          </a:solidFill>
                          <a:effectLst/>
                          <a:latin typeface="inter-regular"/>
                        </a:rPr>
                        <a:t>Rainy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4/14=0.29</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0">
                <a:tc>
                  <a:txBody>
                    <a:bodyPr/>
                    <a:lstStyle/>
                    <a:p>
                      <a:pPr algn="just" fontAlgn="t"/>
                      <a:r>
                        <a:rPr lang="en-US">
                          <a:solidFill>
                            <a:srgbClr val="333333"/>
                          </a:solidFill>
                          <a:effectLst/>
                          <a:latin typeface="inter-regular"/>
                        </a:rPr>
                        <a:t>Sunny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5/14=0.35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67640">
                <a:tc>
                  <a:txBody>
                    <a:bodyPr/>
                    <a:lstStyle/>
                    <a:p>
                      <a:pPr algn="just" fontAlgn="t"/>
                      <a:r>
                        <a:rPr lang="en-US">
                          <a:solidFill>
                            <a:srgbClr val="333333"/>
                          </a:solidFill>
                          <a:effectLst/>
                          <a:latin typeface="inter-regular"/>
                        </a:rPr>
                        <a:t>All</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4/14=0.29</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10/14=0.71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endParaRPr lang="en-US" dirty="0"/>
                    </a:p>
                  </a:txBody>
                  <a:tcPr>
                    <a:lnL w="7620" cap="flat" cmpd="sng" algn="ctr">
                      <a:solidFill>
                        <a:srgbClr val="C7CCBE"/>
                      </a:solidFill>
                      <a:prstDash val="solid"/>
                      <a:round/>
                      <a:headEnd type="none" w="med" len="med"/>
                      <a:tailEnd type="none" w="med" len="med"/>
                    </a:lnL>
                    <a:lnT w="7620" cap="flat" cmpd="sng" algn="ctr">
                      <a:solidFill>
                        <a:srgbClr val="C7CCBE"/>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11" name="Rectangle 3"/>
          <p:cNvSpPr>
            <a:spLocks noChangeArrowheads="1"/>
          </p:cNvSpPr>
          <p:nvPr/>
        </p:nvSpPr>
        <p:spPr bwMode="auto">
          <a:xfrm>
            <a:off x="4525963" y="2003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2795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066800"/>
            <a:ext cx="10972800" cy="4525963"/>
          </a:xfrm>
        </p:spPr>
        <p:txBody>
          <a:bodyPr>
            <a:normAutofit lnSpcReduction="10000"/>
          </a:bodyPr>
          <a:lstStyle/>
          <a:p>
            <a:r>
              <a:rPr lang="en-US" b="1" dirty="0"/>
              <a:t>Applying </a:t>
            </a:r>
            <a:r>
              <a:rPr lang="en-US" b="1" dirty="0" err="1"/>
              <a:t>Bayes'theorem</a:t>
            </a:r>
            <a:r>
              <a:rPr lang="en-US" b="1" dirty="0"/>
              <a:t>:</a:t>
            </a:r>
            <a:endParaRPr lang="en-US" dirty="0"/>
          </a:p>
          <a:p>
            <a:r>
              <a:rPr lang="en-US" b="1" dirty="0"/>
              <a:t>P(</a:t>
            </a:r>
            <a:r>
              <a:rPr lang="en-US" b="1" dirty="0" err="1"/>
              <a:t>Yes|Sunny</a:t>
            </a:r>
            <a:r>
              <a:rPr lang="en-US" b="1" dirty="0"/>
              <a:t>)= P(</a:t>
            </a:r>
            <a:r>
              <a:rPr lang="en-US" b="1" dirty="0" err="1"/>
              <a:t>Sunny|Yes</a:t>
            </a:r>
            <a:r>
              <a:rPr lang="en-US" b="1" dirty="0"/>
              <a:t>)*P(Yes)/P(Sunny)</a:t>
            </a:r>
            <a:endParaRPr lang="en-US" dirty="0"/>
          </a:p>
          <a:p>
            <a:r>
              <a:rPr lang="en-US" dirty="0"/>
              <a:t>P(</a:t>
            </a:r>
            <a:r>
              <a:rPr lang="en-US" dirty="0" err="1"/>
              <a:t>Sunny|Yes</a:t>
            </a:r>
            <a:r>
              <a:rPr lang="en-US" dirty="0"/>
              <a:t>)= 3/10= 0.3</a:t>
            </a:r>
          </a:p>
          <a:p>
            <a:r>
              <a:rPr lang="en-US" dirty="0"/>
              <a:t>P(Sunny)= 0.35</a:t>
            </a:r>
          </a:p>
          <a:p>
            <a:r>
              <a:rPr lang="en-US" dirty="0"/>
              <a:t>P(Yes)=0.71</a:t>
            </a:r>
          </a:p>
          <a:p>
            <a:r>
              <a:rPr lang="en-US" dirty="0"/>
              <a:t>So P(</a:t>
            </a:r>
            <a:r>
              <a:rPr lang="en-US" dirty="0" err="1"/>
              <a:t>Yes|Sunny</a:t>
            </a:r>
            <a:r>
              <a:rPr lang="en-US" dirty="0"/>
              <a:t>) = 0.3*0.71/0.35= </a:t>
            </a:r>
            <a:r>
              <a:rPr lang="en-US" b="1" dirty="0"/>
              <a:t>0.60</a:t>
            </a:r>
            <a:endParaRPr lang="en-US" dirty="0"/>
          </a:p>
          <a:p>
            <a:r>
              <a:rPr lang="en-US" b="1" dirty="0"/>
              <a:t>P(</a:t>
            </a:r>
            <a:r>
              <a:rPr lang="en-US" b="1" dirty="0" err="1"/>
              <a:t>No|Sunny</a:t>
            </a:r>
            <a:r>
              <a:rPr lang="en-US" b="1" dirty="0"/>
              <a:t>)= P(</a:t>
            </a:r>
            <a:r>
              <a:rPr lang="en-US" b="1" dirty="0" err="1"/>
              <a:t>Sunny|No</a:t>
            </a:r>
            <a:r>
              <a:rPr lang="en-US" b="1" dirty="0"/>
              <a:t>)*P(No)/P(Sunny)</a:t>
            </a:r>
            <a:endParaRPr lang="en-US" dirty="0"/>
          </a:p>
          <a:p>
            <a:r>
              <a:rPr lang="en-US" dirty="0"/>
              <a:t>P(</a:t>
            </a:r>
            <a:r>
              <a:rPr lang="en-US" dirty="0" err="1"/>
              <a:t>Sunny|NO</a:t>
            </a:r>
            <a:r>
              <a:rPr lang="en-US" dirty="0"/>
              <a:t>)= 2/4=0.5</a:t>
            </a:r>
          </a:p>
          <a:p>
            <a:r>
              <a:rPr lang="en-US" dirty="0"/>
              <a:t>P(No)= 0.29</a:t>
            </a:r>
          </a:p>
          <a:p>
            <a:r>
              <a:rPr lang="en-US" dirty="0"/>
              <a:t>P(Sunny)= 0.35</a:t>
            </a:r>
          </a:p>
          <a:p>
            <a:r>
              <a:rPr lang="en-US" dirty="0"/>
              <a:t>So P(</a:t>
            </a:r>
            <a:r>
              <a:rPr lang="en-US" dirty="0" err="1"/>
              <a:t>No|Sunny</a:t>
            </a:r>
            <a:r>
              <a:rPr lang="en-US" dirty="0"/>
              <a:t>)= 0.5*0.29/0.35 = </a:t>
            </a:r>
            <a:r>
              <a:rPr lang="en-US" b="1" dirty="0"/>
              <a:t>0.41</a:t>
            </a:r>
            <a:endParaRPr lang="en-US" dirty="0"/>
          </a:p>
          <a:p>
            <a:r>
              <a:rPr lang="en-US" dirty="0"/>
              <a:t>So as we can see from the above calculation that </a:t>
            </a:r>
            <a:r>
              <a:rPr lang="en-US" b="1" dirty="0"/>
              <a:t>P(</a:t>
            </a:r>
            <a:r>
              <a:rPr lang="en-US" b="1" dirty="0" err="1"/>
              <a:t>Yes|Sunny</a:t>
            </a:r>
            <a:r>
              <a:rPr lang="en-US" b="1" dirty="0"/>
              <a:t>)&gt;P(</a:t>
            </a:r>
            <a:r>
              <a:rPr lang="en-US" b="1" dirty="0" err="1"/>
              <a:t>No|Sunny</a:t>
            </a:r>
            <a:r>
              <a:rPr lang="en-US" b="1" dirty="0"/>
              <a:t>)</a:t>
            </a:r>
            <a:endParaRPr lang="en-US" dirty="0"/>
          </a:p>
          <a:p>
            <a:r>
              <a:rPr lang="en-US" b="1" dirty="0"/>
              <a:t>Hence on a Sunny day, Player can play the game.</a:t>
            </a:r>
            <a:endParaRPr lang="en-US" dirty="0"/>
          </a:p>
          <a:p>
            <a:endParaRPr lang="en-US" dirty="0"/>
          </a:p>
          <a:p>
            <a:endParaRPr lang="en-US" dirty="0"/>
          </a:p>
        </p:txBody>
      </p:sp>
    </p:spTree>
    <p:extLst>
      <p:ext uri="{BB962C8B-B14F-4D97-AF65-F5344CB8AC3E}">
        <p14:creationId xmlns:p14="http://schemas.microsoft.com/office/powerpoint/2010/main" val="1099856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11829"/>
            <a:ext cx="10972800" cy="4525963"/>
          </a:xfrm>
        </p:spPr>
        <p:txBody>
          <a:bodyPr/>
          <a:lstStyle/>
          <a:p>
            <a:r>
              <a:rPr lang="en-US" dirty="0"/>
              <a:t>Let us take an example to get some better intuition. Consider the car theft problem with attributes Color, Type, Origin, and the target, Stolen can be either Yes or No.</a:t>
            </a:r>
            <a:r>
              <a:rPr lang="en-US" b="1" dirty="0"/>
              <a:t> we need to classify whether the car is stolen, given the features of the car</a:t>
            </a:r>
            <a:r>
              <a:rPr lang="en-US" dirty="0"/>
              <a:t>.  </a:t>
            </a:r>
          </a:p>
          <a:p>
            <a:r>
              <a:rPr lang="en-US" dirty="0"/>
              <a:t>The columns represent these features and the rows represent individual entries. If we take the first row of the dataset, we can observe that the car is stolen if the Color is Red, the Type is Sports and Origin is Domestic. So </a:t>
            </a:r>
            <a:r>
              <a:rPr lang="en-US" b="1" dirty="0"/>
              <a:t>we want to classify a Red Domestic SUV is getting stolen or not.</a:t>
            </a:r>
            <a:r>
              <a:rPr lang="en-US" dirty="0"/>
              <a:t> Note that there is no example of a Red Domestic SUV in our data set.</a:t>
            </a:r>
          </a:p>
        </p:txBody>
      </p:sp>
      <p:pic>
        <p:nvPicPr>
          <p:cNvPr id="4" name="Picture 3"/>
          <p:cNvPicPr>
            <a:picLocks noChangeAspect="1"/>
          </p:cNvPicPr>
          <p:nvPr/>
        </p:nvPicPr>
        <p:blipFill>
          <a:blip r:embed="rId2"/>
          <a:stretch>
            <a:fillRect/>
          </a:stretch>
        </p:blipFill>
        <p:spPr>
          <a:xfrm>
            <a:off x="2895600" y="3136409"/>
            <a:ext cx="5149825" cy="3029309"/>
          </a:xfrm>
          <a:prstGeom prst="rect">
            <a:avLst/>
          </a:prstGeom>
        </p:spPr>
      </p:pic>
    </p:spTree>
    <p:extLst>
      <p:ext uri="{BB962C8B-B14F-4D97-AF65-F5344CB8AC3E}">
        <p14:creationId xmlns:p14="http://schemas.microsoft.com/office/powerpoint/2010/main" val="189776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274638"/>
            <a:ext cx="9631119" cy="5744377"/>
          </a:xfrm>
          <a:prstGeom prst="rect">
            <a:avLst/>
          </a:prstGeom>
        </p:spPr>
      </p:pic>
      <p:pic>
        <p:nvPicPr>
          <p:cNvPr id="5" name="Picture 4"/>
          <p:cNvPicPr>
            <a:picLocks noChangeAspect="1"/>
          </p:cNvPicPr>
          <p:nvPr/>
        </p:nvPicPr>
        <p:blipFill>
          <a:blip r:embed="rId3"/>
          <a:stretch>
            <a:fillRect/>
          </a:stretch>
        </p:blipFill>
        <p:spPr>
          <a:xfrm>
            <a:off x="6300816" y="5177081"/>
            <a:ext cx="4610743" cy="1124107"/>
          </a:xfrm>
          <a:prstGeom prst="rect">
            <a:avLst/>
          </a:prstGeom>
        </p:spPr>
      </p:pic>
    </p:spTree>
    <p:extLst>
      <p:ext uri="{BB962C8B-B14F-4D97-AF65-F5344CB8AC3E}">
        <p14:creationId xmlns:p14="http://schemas.microsoft.com/office/powerpoint/2010/main" val="804392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 the error</a:t>
            </a:r>
          </a:p>
        </p:txBody>
      </p:sp>
      <p:pic>
        <p:nvPicPr>
          <p:cNvPr id="5" name="Content Placeholder 4"/>
          <p:cNvPicPr>
            <a:picLocks noGrp="1" noChangeAspect="1"/>
          </p:cNvPicPr>
          <p:nvPr>
            <p:ph idx="1"/>
          </p:nvPr>
        </p:nvPicPr>
        <p:blipFill>
          <a:blip r:embed="rId3"/>
          <a:stretch>
            <a:fillRect/>
          </a:stretch>
        </p:blipFill>
        <p:spPr>
          <a:xfrm>
            <a:off x="2362200" y="3733800"/>
            <a:ext cx="4048690" cy="952633"/>
          </a:xfrm>
          <a:prstGeom prst="rect">
            <a:avLst/>
          </a:prstGeom>
        </p:spPr>
      </p:pic>
      <p:pic>
        <p:nvPicPr>
          <p:cNvPr id="4" name="Picture 3"/>
          <p:cNvPicPr>
            <a:picLocks noChangeAspect="1"/>
          </p:cNvPicPr>
          <p:nvPr/>
        </p:nvPicPr>
        <p:blipFill>
          <a:blip r:embed="rId4"/>
          <a:stretch>
            <a:fillRect/>
          </a:stretch>
        </p:blipFill>
        <p:spPr>
          <a:xfrm>
            <a:off x="2171673" y="2390588"/>
            <a:ext cx="4429743" cy="1343212"/>
          </a:xfrm>
          <a:prstGeom prst="rect">
            <a:avLst/>
          </a:prstGeom>
        </p:spPr>
      </p:pic>
      <p:sp>
        <p:nvSpPr>
          <p:cNvPr id="6" name="Content Placeholder 2"/>
          <p:cNvSpPr txBox="1">
            <a:spLocks/>
          </p:cNvSpPr>
          <p:nvPr/>
        </p:nvSpPr>
        <p:spPr>
          <a:xfrm>
            <a:off x="609600" y="1600201"/>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Since 0.144 &gt; 0.048, Which means given the features RED SUV and Domestic, our example gets classified as ’NO’ the car is not stolen.</a:t>
            </a:r>
          </a:p>
        </p:txBody>
      </p:sp>
    </p:spTree>
    <p:extLst>
      <p:ext uri="{BB962C8B-B14F-4D97-AF65-F5344CB8AC3E}">
        <p14:creationId xmlns:p14="http://schemas.microsoft.com/office/powerpoint/2010/main" val="168263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DB09-BE87-6742-6286-ADC6F330DF65}"/>
              </a:ext>
            </a:extLst>
          </p:cNvPr>
          <p:cNvSpPr>
            <a:spLocks noGrp="1"/>
          </p:cNvSpPr>
          <p:nvPr>
            <p:ph type="title"/>
          </p:nvPr>
        </p:nvSpPr>
        <p:spPr/>
        <p:txBody>
          <a:bodyPr>
            <a:normAutofit/>
          </a:bodyPr>
          <a:lstStyle/>
          <a:p>
            <a:r>
              <a:rPr lang="en-US" b="1" i="0" dirty="0">
                <a:effectLst/>
                <a:latin typeface="Studio-Feixen-Sans"/>
              </a:rPr>
              <a:t>Naive Bayes Classifier?</a:t>
            </a:r>
            <a:endParaRPr lang="en-US" dirty="0"/>
          </a:p>
        </p:txBody>
      </p:sp>
      <p:sp>
        <p:nvSpPr>
          <p:cNvPr id="3" name="Content Placeholder 2">
            <a:extLst>
              <a:ext uri="{FF2B5EF4-FFF2-40B4-BE49-F238E27FC236}">
                <a16:creationId xmlns:a16="http://schemas.microsoft.com/office/drawing/2014/main" id="{52C00842-D962-65B1-77C4-1D5A6B17A26A}"/>
              </a:ext>
            </a:extLst>
          </p:cNvPr>
          <p:cNvSpPr>
            <a:spLocks noGrp="1"/>
          </p:cNvSpPr>
          <p:nvPr>
            <p:ph idx="1"/>
          </p:nvPr>
        </p:nvSpPr>
        <p:spPr>
          <a:xfrm>
            <a:off x="838200" y="1408386"/>
            <a:ext cx="10515600" cy="4768577"/>
          </a:xfrm>
        </p:spPr>
        <p:txBody>
          <a:bodyPr>
            <a:normAutofit/>
          </a:bodyPr>
          <a:lstStyle/>
          <a:p>
            <a:pPr algn="just">
              <a:lnSpc>
                <a:spcPct val="125000"/>
              </a:lnSpc>
              <a:spcBef>
                <a:spcPts val="600"/>
              </a:spcBef>
            </a:pPr>
            <a:r>
              <a:rPr lang="en-US" sz="2400" b="0" i="0" dirty="0">
                <a:solidFill>
                  <a:srgbClr val="05192D"/>
                </a:solidFill>
                <a:effectLst/>
              </a:rPr>
              <a:t>Naive Bayes is a statistical classification technique based on Bayes Theorem. It is one of the simplest supervised learning algorithms.</a:t>
            </a:r>
          </a:p>
          <a:p>
            <a:pPr algn="just">
              <a:lnSpc>
                <a:spcPct val="125000"/>
              </a:lnSpc>
              <a:spcBef>
                <a:spcPts val="600"/>
              </a:spcBef>
            </a:pPr>
            <a:r>
              <a:rPr lang="en-US" sz="2400" b="0" i="0" dirty="0">
                <a:solidFill>
                  <a:srgbClr val="05192D"/>
                </a:solidFill>
                <a:effectLst/>
              </a:rPr>
              <a:t>Naive Bayes classifier is the fast, accurate and reliable algorithm. </a:t>
            </a:r>
          </a:p>
          <a:p>
            <a:pPr algn="just">
              <a:lnSpc>
                <a:spcPct val="125000"/>
              </a:lnSpc>
              <a:spcBef>
                <a:spcPts val="600"/>
              </a:spcBef>
            </a:pPr>
            <a:r>
              <a:rPr lang="en-US" sz="2400" b="0" i="0" dirty="0">
                <a:solidFill>
                  <a:srgbClr val="05192D"/>
                </a:solidFill>
                <a:effectLst/>
              </a:rPr>
              <a:t>Naive Bayes classifiers have high accuracy and speed on large datasets.</a:t>
            </a:r>
          </a:p>
          <a:p>
            <a:pPr algn="just">
              <a:lnSpc>
                <a:spcPct val="125000"/>
              </a:lnSpc>
              <a:spcBef>
                <a:spcPts val="600"/>
              </a:spcBef>
            </a:pPr>
            <a:r>
              <a:rPr lang="en-US" sz="2400" b="0" i="0" dirty="0">
                <a:solidFill>
                  <a:srgbClr val="05192D"/>
                </a:solidFill>
                <a:effectLst/>
              </a:rPr>
              <a:t>Naive Bayes classifier assumes that the effect of a particular feature in a class is independent of other features. </a:t>
            </a:r>
          </a:p>
          <a:p>
            <a:pPr lvl="1" algn="just">
              <a:lnSpc>
                <a:spcPct val="125000"/>
              </a:lnSpc>
              <a:spcBef>
                <a:spcPts val="600"/>
              </a:spcBef>
            </a:pPr>
            <a:r>
              <a:rPr lang="en-US" sz="2000" b="0" i="0" dirty="0">
                <a:solidFill>
                  <a:srgbClr val="05192D"/>
                </a:solidFill>
                <a:effectLst/>
              </a:rPr>
              <a:t>For example, a loan applicant is desirable or not depending on his/her income, previous loan and transaction history, age, and location. Even if these features are interdependent, these features are still considered independently. </a:t>
            </a:r>
          </a:p>
        </p:txBody>
      </p:sp>
    </p:spTree>
    <p:extLst>
      <p:ext uri="{BB962C8B-B14F-4D97-AF65-F5344CB8AC3E}">
        <p14:creationId xmlns:p14="http://schemas.microsoft.com/office/powerpoint/2010/main" val="25034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576072" y="381000"/>
            <a:ext cx="9710928" cy="5955321"/>
          </a:xfrm>
          <a:prstGeom prst="rect">
            <a:avLst/>
          </a:prstGeom>
        </p:spPr>
      </p:pic>
    </p:spTree>
    <p:extLst>
      <p:ext uri="{BB962C8B-B14F-4D97-AF65-F5344CB8AC3E}">
        <p14:creationId xmlns:p14="http://schemas.microsoft.com/office/powerpoint/2010/main" val="809574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14400"/>
            <a:ext cx="10972800" cy="4525963"/>
          </a:xfrm>
        </p:spPr>
        <p:txBody>
          <a:bodyPr/>
          <a:lstStyle/>
          <a:p>
            <a:r>
              <a:rPr lang="en-US" dirty="0"/>
              <a:t>For the sake of computing the probabilities, let’s aggregate the training data to form a counts table like this.</a:t>
            </a:r>
          </a:p>
          <a:p>
            <a:endParaRPr lang="en-US" dirty="0"/>
          </a:p>
          <a:p>
            <a:endParaRPr lang="en-US" dirty="0"/>
          </a:p>
          <a:p>
            <a:endParaRPr lang="en-US" dirty="0"/>
          </a:p>
          <a:p>
            <a:endParaRPr lang="en-US" dirty="0"/>
          </a:p>
          <a:p>
            <a:endParaRPr lang="en-US" dirty="0"/>
          </a:p>
          <a:p>
            <a:endParaRPr lang="en-US" dirty="0"/>
          </a:p>
          <a:p>
            <a:endParaRPr lang="en-US" dirty="0"/>
          </a:p>
          <a:p>
            <a:pPr fontAlgn="base"/>
            <a:r>
              <a:rPr lang="en-US" dirty="0"/>
              <a:t>So the objective of the classifier is to predict if a given fruit is a ‘Banana’ or ‘Orange’ or ‘Other’ when only the 3 features (long, sweet and yellow) are known.</a:t>
            </a:r>
          </a:p>
          <a:p>
            <a:pPr fontAlgn="base"/>
            <a:r>
              <a:rPr lang="en-US" dirty="0"/>
              <a:t>Let’s say you are given a fruit that is: Long, Sweet and Yellow, can you predict what fruit it is?</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438400" y="1676400"/>
            <a:ext cx="7774261" cy="2187900"/>
          </a:xfrm>
          <a:prstGeom prst="rect">
            <a:avLst/>
          </a:prstGeom>
          <a:ln>
            <a:solidFill>
              <a:schemeClr val="tx1"/>
            </a:solidFill>
          </a:ln>
        </p:spPr>
      </p:pic>
    </p:spTree>
    <p:extLst>
      <p:ext uri="{BB962C8B-B14F-4D97-AF65-F5344CB8AC3E}">
        <p14:creationId xmlns:p14="http://schemas.microsoft.com/office/powerpoint/2010/main" val="2782641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r>
              <a:rPr lang="en-US" b="1" u="sng" dirty="0"/>
              <a:t>Step 1: Compute the ‘Prior’ probabilities for each of the class of fruits.</a:t>
            </a:r>
            <a:r>
              <a:rPr lang="en-US" dirty="0"/>
              <a:t> That is, the proportion of each fruit class out of all the fruits from the population.</a:t>
            </a:r>
          </a:p>
          <a:p>
            <a:pPr fontAlgn="base"/>
            <a:r>
              <a:rPr lang="en-US" dirty="0"/>
              <a:t>You can provide the ‘Priors’ from prior information about the population. Otherwise, it can be computed from the training data. For this case, let’s compute from the training data. Out of 1000 records in training data, you have 500 Bananas, 300 Oranges and 200 Others.</a:t>
            </a:r>
          </a:p>
          <a:p>
            <a:pPr fontAlgn="base"/>
            <a:r>
              <a:rPr lang="en-US" dirty="0"/>
              <a:t>So the respective priors are 0.5, 0.3 and 0.2. P(Y=Banana) = 500 / 1000 = 0.50 P(Y=Orange) = 300 / 1000 = 0.30 P(Y=Other) = 200 / 1000 = 0.20</a:t>
            </a:r>
          </a:p>
          <a:p>
            <a:pPr fontAlgn="base"/>
            <a:r>
              <a:rPr lang="en-US" b="1" u="sng" dirty="0"/>
              <a:t>Step 2: Compute the probability of evidence that goes in the denominator.</a:t>
            </a:r>
            <a:r>
              <a:rPr lang="en-US" dirty="0"/>
              <a:t> This is nothing but the product of P of </a:t>
            </a:r>
            <a:r>
              <a:rPr lang="en-US" dirty="0" err="1"/>
              <a:t>Xs</a:t>
            </a:r>
            <a:r>
              <a:rPr lang="en-US" dirty="0"/>
              <a:t> for all X. This is an optional step because the denominator is the same for all the classes and so will not affect the probabilities. P(x1=Long) = 500 / 1000 = 0.50 P(x2=Sweet) = 650 / 1000 = 0.65 P(x3=Yellow) = 800 / 1000 = 0.80</a:t>
            </a:r>
          </a:p>
        </p:txBody>
      </p:sp>
    </p:spTree>
    <p:extLst>
      <p:ext uri="{BB962C8B-B14F-4D97-AF65-F5344CB8AC3E}">
        <p14:creationId xmlns:p14="http://schemas.microsoft.com/office/powerpoint/2010/main" val="595608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r>
              <a:rPr lang="en-US" b="1" u="sng" dirty="0"/>
              <a:t>Step 3: Compute the probability of likelihood of evidences that goes in the numerator.</a:t>
            </a:r>
            <a:r>
              <a:rPr lang="en-US" dirty="0"/>
              <a:t> It is the product of conditional probabilities of the 3 features. If you refer back to the formula, it says P(X1 |Y=k).</a:t>
            </a:r>
          </a:p>
          <a:p>
            <a:pPr fontAlgn="base"/>
            <a:r>
              <a:rPr lang="en-US" dirty="0"/>
              <a:t>Here X1 is ‘Long’ and k is ‘Banana’.</a:t>
            </a:r>
          </a:p>
          <a:p>
            <a:pPr fontAlgn="base"/>
            <a:r>
              <a:rPr lang="en-US" dirty="0"/>
              <a:t>That means the probability the fruit is ‘Long’ given that it is a Banana. In the above table, you have 500 Bananas. Out of that 400 is long.</a:t>
            </a:r>
          </a:p>
          <a:p>
            <a:pPr fontAlgn="base"/>
            <a:r>
              <a:rPr lang="en-US" dirty="0"/>
              <a:t>So, P(Long | Banana) = 400/500 = 0.8. Here, I have done it for Banana alone.</a:t>
            </a:r>
          </a:p>
          <a:p>
            <a:pPr fontAlgn="base"/>
            <a:r>
              <a:rPr lang="en-US" b="1" dirty="0"/>
              <a:t>Probability of Likelihood for Banana</a:t>
            </a:r>
            <a:r>
              <a:rPr lang="en-US" dirty="0"/>
              <a:t> P(x1=Long | Y=Banana) = 400 / 500 = 0.80 P(x2=Sweet | Y=Banana) = 350 / 500 = 0.70 P(x3=Yellow | Y=Banana) = 450 / 500 = 0.90.</a:t>
            </a:r>
          </a:p>
          <a:p>
            <a:pPr fontAlgn="base"/>
            <a:r>
              <a:rPr lang="en-US" dirty="0"/>
              <a:t>So, the overall probability of Likelihood of evidence for Banana = 0.8 * 0.7 * 0.9 = 0.504</a:t>
            </a:r>
          </a:p>
        </p:txBody>
      </p:sp>
    </p:spTree>
    <p:extLst>
      <p:ext uri="{BB962C8B-B14F-4D97-AF65-F5344CB8AC3E}">
        <p14:creationId xmlns:p14="http://schemas.microsoft.com/office/powerpoint/2010/main" val="2063501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u="sng" dirty="0"/>
              <a:t>Step 4: Substitute all the 3 equations into the Naive Bayes formula, to get the probability that it is a banana.</a:t>
            </a:r>
          </a:p>
          <a:p>
            <a:endParaRPr lang="en-US" b="1" u="sng" dirty="0"/>
          </a:p>
          <a:p>
            <a:endParaRPr lang="en-US" b="1" u="sng" dirty="0"/>
          </a:p>
          <a:p>
            <a:endParaRPr lang="en-US" b="1" u="sng" dirty="0"/>
          </a:p>
          <a:p>
            <a:endParaRPr lang="en-US" b="1" u="sng" dirty="0"/>
          </a:p>
          <a:p>
            <a:endParaRPr lang="en-US" b="1" u="sng" dirty="0"/>
          </a:p>
          <a:p>
            <a:endParaRPr lang="en-US" b="1" u="sng" dirty="0"/>
          </a:p>
          <a:p>
            <a:endParaRPr lang="en-US" b="1" u="sng" dirty="0"/>
          </a:p>
          <a:p>
            <a:endParaRPr lang="en-US" b="1" u="sng" dirty="0"/>
          </a:p>
          <a:p>
            <a:r>
              <a:rPr lang="en-US" dirty="0"/>
              <a:t>Similarly, you can compute the probabilities for ‘Orange’ and ‘Other fruit’. The denominator is the same for all 3 cases, so it’s optional to compute. Clearly, Banana gets the highest probability, so that will be our predicted class.</a:t>
            </a:r>
          </a:p>
        </p:txBody>
      </p:sp>
      <p:pic>
        <p:nvPicPr>
          <p:cNvPr id="4" name="Picture 3"/>
          <p:cNvPicPr>
            <a:picLocks noChangeAspect="1"/>
          </p:cNvPicPr>
          <p:nvPr/>
        </p:nvPicPr>
        <p:blipFill>
          <a:blip r:embed="rId2"/>
          <a:stretch>
            <a:fillRect/>
          </a:stretch>
        </p:blipFill>
        <p:spPr>
          <a:xfrm>
            <a:off x="3581400" y="2133600"/>
            <a:ext cx="6269346" cy="2734596"/>
          </a:xfrm>
          <a:prstGeom prst="rect">
            <a:avLst/>
          </a:prstGeom>
        </p:spPr>
      </p:pic>
    </p:spTree>
    <p:extLst>
      <p:ext uri="{BB962C8B-B14F-4D97-AF65-F5344CB8AC3E}">
        <p14:creationId xmlns:p14="http://schemas.microsoft.com/office/powerpoint/2010/main" val="1175237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Naïve Bayes</a:t>
            </a:r>
            <a:br>
              <a:rPr lang="en-US" b="1" dirty="0"/>
            </a:br>
            <a:endParaRPr lang="en-US" b="1" dirty="0"/>
          </a:p>
        </p:txBody>
      </p:sp>
      <p:sp>
        <p:nvSpPr>
          <p:cNvPr id="3" name="Content Placeholder 2"/>
          <p:cNvSpPr>
            <a:spLocks noGrp="1"/>
          </p:cNvSpPr>
          <p:nvPr>
            <p:ph idx="1"/>
          </p:nvPr>
        </p:nvSpPr>
        <p:spPr/>
        <p:txBody>
          <a:bodyPr/>
          <a:lstStyle/>
          <a:p>
            <a:pPr marL="0" indent="0">
              <a:buNone/>
            </a:pPr>
            <a:r>
              <a:rPr lang="en-US" dirty="0"/>
              <a:t>There are three main types of Naïve Bayes which are listed below:</a:t>
            </a:r>
          </a:p>
          <a:p>
            <a:pPr marL="400050" lvl="1" indent="0">
              <a:buNone/>
            </a:pPr>
            <a:r>
              <a:rPr lang="en-US" dirty="0"/>
              <a:t>1. Gaussian Naïve Bayes</a:t>
            </a:r>
          </a:p>
          <a:p>
            <a:pPr marL="400050" lvl="1" indent="0">
              <a:buNone/>
            </a:pPr>
            <a:r>
              <a:rPr lang="en-US" dirty="0"/>
              <a:t>2. Multinomial Naïve Bayes</a:t>
            </a:r>
          </a:p>
          <a:p>
            <a:pPr marL="400050" lvl="1" indent="0">
              <a:buNone/>
            </a:pPr>
            <a:r>
              <a:rPr lang="en-US" dirty="0"/>
              <a:t>3. Bernoulli Naïve Bayes</a:t>
            </a:r>
          </a:p>
          <a:p>
            <a:pPr marL="400050" lvl="1" indent="0">
              <a:buNone/>
            </a:pPr>
            <a:endParaRPr lang="en-US" dirty="0"/>
          </a:p>
          <a:p>
            <a:r>
              <a:rPr lang="en-US" dirty="0"/>
              <a:t>In addition</a:t>
            </a:r>
          </a:p>
          <a:p>
            <a:pPr lvl="1"/>
            <a:r>
              <a:rPr lang="en-US" b="1" dirty="0"/>
              <a:t>Complement</a:t>
            </a:r>
            <a:r>
              <a:rPr lang="en-US" dirty="0"/>
              <a:t> </a:t>
            </a:r>
            <a:r>
              <a:rPr lang="en-US" b="1" dirty="0"/>
              <a:t>Naive Bayes</a:t>
            </a:r>
          </a:p>
          <a:p>
            <a:pPr lvl="1"/>
            <a:r>
              <a:rPr lang="en-US" b="1" dirty="0"/>
              <a:t>Categorical</a:t>
            </a:r>
            <a:r>
              <a:rPr lang="en-US" dirty="0"/>
              <a:t> </a:t>
            </a:r>
            <a:r>
              <a:rPr lang="en-US" b="1" dirty="0"/>
              <a:t>Naive Bayes</a:t>
            </a:r>
            <a:endParaRPr lang="en-US" dirty="0"/>
          </a:p>
          <a:p>
            <a:pPr marL="400050" lvl="1" indent="0">
              <a:buNone/>
            </a:pPr>
            <a:endParaRPr lang="en-US" dirty="0"/>
          </a:p>
        </p:txBody>
      </p:sp>
    </p:spTree>
    <p:extLst>
      <p:ext uri="{BB962C8B-B14F-4D97-AF65-F5344CB8AC3E}">
        <p14:creationId xmlns:p14="http://schemas.microsoft.com/office/powerpoint/2010/main" val="3098664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Gaussian Naive Bayes classifier</a:t>
            </a:r>
            <a:br>
              <a:rPr lang="en-US" dirty="0"/>
            </a:br>
            <a:endParaRPr lang="en-US" dirty="0"/>
          </a:p>
        </p:txBody>
      </p:sp>
      <p:sp>
        <p:nvSpPr>
          <p:cNvPr id="3" name="Content Placeholder 2"/>
          <p:cNvSpPr>
            <a:spLocks noGrp="1"/>
          </p:cNvSpPr>
          <p:nvPr>
            <p:ph idx="1"/>
          </p:nvPr>
        </p:nvSpPr>
        <p:spPr>
          <a:xfrm>
            <a:off x="609600" y="1295401"/>
            <a:ext cx="11201400" cy="5257799"/>
          </a:xfrm>
        </p:spPr>
        <p:txBody>
          <a:bodyPr>
            <a:noAutofit/>
          </a:bodyPr>
          <a:lstStyle/>
          <a:p>
            <a:pPr lvl="0" eaLnBrk="0" fontAlgn="base" hangingPunct="0">
              <a:spcBef>
                <a:spcPct val="0"/>
              </a:spcBef>
              <a:spcAft>
                <a:spcPct val="0"/>
              </a:spcAft>
            </a:pPr>
            <a:r>
              <a:rPr lang="en-US" sz="1800" dirty="0"/>
              <a:t>In Gaussian Naive Bayes, continuous values associated with each feature are assumed to be distributed according to a </a:t>
            </a:r>
            <a:r>
              <a:rPr lang="en-US" sz="1800" b="1" dirty="0"/>
              <a:t>Gaussian distribution</a:t>
            </a:r>
            <a:r>
              <a:rPr lang="en-US" sz="1800" dirty="0"/>
              <a:t>. </a:t>
            </a:r>
            <a:r>
              <a:rPr lang="en-US" sz="1800" dirty="0">
                <a:solidFill>
                  <a:srgbClr val="3A3B41"/>
                </a:solidFill>
              </a:rPr>
              <a:t>Gaussian distribution is also called normal distribution. Normal distribution is a statistical model that describes the distributions of continuous random variables in nature and is defined by its bell-shaped curve. </a:t>
            </a:r>
          </a:p>
          <a:p>
            <a:pPr lvl="0" eaLnBrk="0" fontAlgn="base" hangingPunct="0">
              <a:spcBef>
                <a:spcPct val="0"/>
              </a:spcBef>
              <a:spcAft>
                <a:spcPct val="0"/>
              </a:spcAft>
            </a:pPr>
            <a:endParaRPr lang="en-US" sz="1100" dirty="0">
              <a:solidFill>
                <a:srgbClr val="3A3B41"/>
              </a:solidFill>
            </a:endParaRPr>
          </a:p>
          <a:p>
            <a:pPr lvl="0" eaLnBrk="0" fontAlgn="base" hangingPunct="0">
              <a:spcBef>
                <a:spcPct val="0"/>
              </a:spcBef>
              <a:spcAft>
                <a:spcPct val="0"/>
              </a:spcAft>
            </a:pPr>
            <a:r>
              <a:rPr lang="en-US" sz="1800" dirty="0">
                <a:solidFill>
                  <a:srgbClr val="3A3B41"/>
                </a:solidFill>
              </a:rPr>
              <a:t>The two most important features of the normal distribution are the mean (μ) and  standard deviation (σ). The mean is the average value of a distribution, and the standard deviation is the “width” of the distribution around the mean.</a:t>
            </a:r>
          </a:p>
          <a:p>
            <a:pPr lvl="0" eaLnBrk="0" fontAlgn="base" hangingPunct="0">
              <a:spcBef>
                <a:spcPct val="0"/>
              </a:spcBef>
              <a:spcAft>
                <a:spcPct val="0"/>
              </a:spcAft>
            </a:pPr>
            <a:endParaRPr lang="en-US" sz="1100" dirty="0"/>
          </a:p>
          <a:p>
            <a:pPr lvl="0" eaLnBrk="0" fontAlgn="base" hangingPunct="0">
              <a:spcBef>
                <a:spcPct val="0"/>
              </a:spcBef>
              <a:spcAft>
                <a:spcPct val="0"/>
              </a:spcAft>
            </a:pPr>
            <a:r>
              <a:rPr lang="en-US" sz="1800" dirty="0">
                <a:solidFill>
                  <a:srgbClr val="3A3B41"/>
                </a:solidFill>
              </a:rPr>
              <a:t>A variable (X) that is normally distributed is distributed continuously (continuous variable) from </a:t>
            </a:r>
            <a:r>
              <a:rPr lang="en-US" sz="1800" dirty="0">
                <a:solidFill>
                  <a:srgbClr val="E72D00"/>
                </a:solidFill>
                <a:cs typeface="Courier New" panose="02070309020205020404" pitchFamily="49" charset="0"/>
              </a:rPr>
              <a:t>−∞ &lt; X &lt; +∞</a:t>
            </a:r>
            <a:r>
              <a:rPr lang="en-US" sz="1800" dirty="0">
                <a:solidFill>
                  <a:srgbClr val="3A3B41"/>
                </a:solidFill>
              </a:rPr>
              <a:t>, and the total area under the model curve is 1.</a:t>
            </a:r>
            <a:endParaRPr lang="en-US" sz="1800" dirty="0"/>
          </a:p>
          <a:p>
            <a:pPr fontAlgn="base"/>
            <a:endParaRPr lang="en-US" sz="1800" dirty="0"/>
          </a:p>
          <a:p>
            <a:pPr fontAlgn="base"/>
            <a:endParaRPr lang="en-US" sz="1800" dirty="0"/>
          </a:p>
          <a:p>
            <a:pPr fontAlgn="base"/>
            <a:endParaRPr lang="en-US" sz="1600" dirty="0"/>
          </a:p>
          <a:p>
            <a:pPr fontAlgn="base"/>
            <a:r>
              <a:rPr lang="en-US" sz="1800" dirty="0"/>
              <a:t>The attribute is first segmented based on the output class, and then the variance and mean of the attribute are calculated for each class.</a:t>
            </a:r>
          </a:p>
          <a:p>
            <a:pPr fontAlgn="base"/>
            <a:r>
              <a:rPr lang="en-US" sz="1800" dirty="0"/>
              <a:t>The combination of the prediction for all parameters is the final prediction that returns a probability of the dependent variable to be classified in each group. The final classification is assigned to the group with the higher probability.</a:t>
            </a:r>
          </a:p>
          <a:p>
            <a:pPr fontAlgn="base"/>
            <a:endParaRPr lang="en-US" sz="1800" dirty="0"/>
          </a:p>
          <a:p>
            <a:pPr fontAlgn="base"/>
            <a:endParaRPr lang="en-US" sz="1800" dirty="0"/>
          </a:p>
          <a:p>
            <a:pPr fontAlgn="base"/>
            <a:endParaRPr lang="en-US" sz="1800" dirty="0"/>
          </a:p>
          <a:p>
            <a:pPr fontAlgn="base"/>
            <a:endParaRPr lang="en-US" sz="1800" dirty="0"/>
          </a:p>
          <a:p>
            <a:pPr fontAlgn="base"/>
            <a:endParaRPr lang="en-US" sz="1800" dirty="0"/>
          </a:p>
          <a:p>
            <a:pPr fontAlgn="base"/>
            <a:endParaRPr lang="en-US" sz="1800"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791200" y="3962400"/>
            <a:ext cx="1846107" cy="1222325"/>
          </a:xfrm>
          <a:prstGeom prst="rect">
            <a:avLst/>
          </a:prstGeom>
        </p:spPr>
      </p:pic>
    </p:spTree>
    <p:extLst>
      <p:ext uri="{BB962C8B-B14F-4D97-AF65-F5344CB8AC3E}">
        <p14:creationId xmlns:p14="http://schemas.microsoft.com/office/powerpoint/2010/main" val="3618181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Gaussian Naive Bayes classifier</a:t>
            </a:r>
            <a:br>
              <a:rPr lang="en-US" dirty="0"/>
            </a:br>
            <a:endParaRPr lang="en-US" dirty="0"/>
          </a:p>
        </p:txBody>
      </p:sp>
      <p:sp>
        <p:nvSpPr>
          <p:cNvPr id="3" name="Content Placeholder 2"/>
          <p:cNvSpPr>
            <a:spLocks noGrp="1"/>
          </p:cNvSpPr>
          <p:nvPr>
            <p:ph idx="1"/>
          </p:nvPr>
        </p:nvSpPr>
        <p:spPr>
          <a:xfrm>
            <a:off x="762000" y="1828801"/>
            <a:ext cx="10744200" cy="4571999"/>
          </a:xfrm>
        </p:spPr>
        <p:txBody>
          <a:bodyPr>
            <a:normAutofit/>
          </a:bodyPr>
          <a:lstStyle/>
          <a:p>
            <a:pPr fontAlgn="base"/>
            <a:r>
              <a:rPr lang="en-US" dirty="0"/>
              <a:t>Gaussian naive Bayes is useful when working with continuous values whose probabilities can be modeled using a Gaussian distribution: </a:t>
            </a:r>
          </a:p>
          <a:p>
            <a:pPr fontAlgn="base"/>
            <a:endParaRPr lang="en-US" dirty="0"/>
          </a:p>
          <a:p>
            <a:pPr fontAlgn="base"/>
            <a:endParaRPr lang="en-US" dirty="0"/>
          </a:p>
          <a:p>
            <a:pPr fontAlgn="base"/>
            <a:r>
              <a:rPr lang="en-US" dirty="0"/>
              <a:t>In the above formulae, sigma and mu is the variance and mean of the continuous variable X computed for a given class of Y. </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89220" y="2133600"/>
            <a:ext cx="2335783" cy="838200"/>
          </a:xfrm>
          <a:prstGeom prst="rect">
            <a:avLst/>
          </a:prstGeom>
        </p:spPr>
      </p:pic>
    </p:spTree>
    <p:extLst>
      <p:ext uri="{BB962C8B-B14F-4D97-AF65-F5344CB8AC3E}">
        <p14:creationId xmlns:p14="http://schemas.microsoft.com/office/powerpoint/2010/main" val="118552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582168" y="457200"/>
            <a:ext cx="9296400" cy="4607639"/>
          </a:xfrm>
          <a:prstGeom prst="rect">
            <a:avLst/>
          </a:prstGeom>
        </p:spPr>
      </p:pic>
    </p:spTree>
    <p:extLst>
      <p:ext uri="{BB962C8B-B14F-4D97-AF65-F5344CB8AC3E}">
        <p14:creationId xmlns:p14="http://schemas.microsoft.com/office/powerpoint/2010/main" val="847542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237622" y="1600200"/>
            <a:ext cx="9716756" cy="4525963"/>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8991600" y="4155629"/>
            <a:ext cx="3185160" cy="722684"/>
          </a:xfrm>
          <a:prstGeom prst="rect">
            <a:avLst/>
          </a:prstGeom>
        </p:spPr>
      </p:pic>
    </p:spTree>
    <p:extLst>
      <p:ext uri="{BB962C8B-B14F-4D97-AF65-F5344CB8AC3E}">
        <p14:creationId xmlns:p14="http://schemas.microsoft.com/office/powerpoint/2010/main" val="257515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5495-642B-43EA-0967-8A868AA4ED4F}"/>
              </a:ext>
            </a:extLst>
          </p:cNvPr>
          <p:cNvSpPr>
            <a:spLocks noGrp="1"/>
          </p:cNvSpPr>
          <p:nvPr>
            <p:ph type="title"/>
          </p:nvPr>
        </p:nvSpPr>
        <p:spPr/>
        <p:txBody>
          <a:bodyPr/>
          <a:lstStyle/>
          <a:p>
            <a:r>
              <a:rPr lang="en-US" b="1" i="0" dirty="0">
                <a:effectLst/>
                <a:latin typeface="Studio-Feixen-Sans"/>
              </a:rPr>
              <a:t>Naive Bayes Classifier?</a:t>
            </a:r>
            <a:endParaRPr lang="en-US" dirty="0"/>
          </a:p>
        </p:txBody>
      </p:sp>
      <p:sp>
        <p:nvSpPr>
          <p:cNvPr id="3" name="Content Placeholder 2">
            <a:extLst>
              <a:ext uri="{FF2B5EF4-FFF2-40B4-BE49-F238E27FC236}">
                <a16:creationId xmlns:a16="http://schemas.microsoft.com/office/drawing/2014/main" id="{363085FB-58AA-D3AF-C9F3-0E531F663028}"/>
              </a:ext>
            </a:extLst>
          </p:cNvPr>
          <p:cNvSpPr>
            <a:spLocks noGrp="1"/>
          </p:cNvSpPr>
          <p:nvPr>
            <p:ph idx="1"/>
          </p:nvPr>
        </p:nvSpPr>
        <p:spPr>
          <a:xfrm>
            <a:off x="838200" y="2543503"/>
            <a:ext cx="10515600" cy="3633460"/>
          </a:xfrm>
        </p:spPr>
        <p:txBody>
          <a:bodyPr>
            <a:normAutofit/>
          </a:bodyPr>
          <a:lstStyle/>
          <a:p>
            <a:r>
              <a:rPr lang="en-US" dirty="0">
                <a:cs typeface="Times New Roman" panose="02020603050405020304" pitchFamily="18" charset="0"/>
              </a:rPr>
              <a:t>P(h): the probability of hypothesis </a:t>
            </a:r>
            <a:r>
              <a:rPr lang="en-US" b="1" dirty="0">
                <a:solidFill>
                  <a:srgbClr val="0070C0"/>
                </a:solidFill>
                <a:cs typeface="Times New Roman" panose="02020603050405020304" pitchFamily="18" charset="0"/>
              </a:rPr>
              <a:t>h</a:t>
            </a:r>
            <a:r>
              <a:rPr lang="en-US" dirty="0">
                <a:cs typeface="Times New Roman" panose="02020603050405020304" pitchFamily="18" charset="0"/>
              </a:rPr>
              <a:t> being true (regardless of the data). This is known as the </a:t>
            </a:r>
            <a:r>
              <a:rPr lang="en-US" dirty="0">
                <a:solidFill>
                  <a:srgbClr val="FF0000"/>
                </a:solidFill>
                <a:cs typeface="Times New Roman" panose="02020603050405020304" pitchFamily="18" charset="0"/>
              </a:rPr>
              <a:t>prior probability of h</a:t>
            </a:r>
            <a:r>
              <a:rPr lang="en-US" dirty="0">
                <a:cs typeface="Times New Roman" panose="02020603050405020304" pitchFamily="18" charset="0"/>
              </a:rPr>
              <a:t>.</a:t>
            </a:r>
          </a:p>
          <a:p>
            <a:endParaRPr lang="en-US" dirty="0">
              <a:cs typeface="Times New Roman" panose="02020603050405020304" pitchFamily="18" charset="0"/>
            </a:endParaRPr>
          </a:p>
          <a:p>
            <a:r>
              <a:rPr lang="en-US" dirty="0">
                <a:cs typeface="Times New Roman" panose="02020603050405020304" pitchFamily="18" charset="0"/>
              </a:rPr>
              <a:t>P(D): the probability of the data (regardless of the hypothesis). This is known as the </a:t>
            </a:r>
            <a:r>
              <a:rPr lang="en-US" dirty="0">
                <a:solidFill>
                  <a:srgbClr val="FF0000"/>
                </a:solidFill>
                <a:cs typeface="Times New Roman" panose="02020603050405020304" pitchFamily="18" charset="0"/>
              </a:rPr>
              <a:t>prior probability (</a:t>
            </a:r>
            <a:r>
              <a:rPr lang="en-US" b="1" dirty="0">
                <a:solidFill>
                  <a:srgbClr val="FF0000"/>
                </a:solidFill>
              </a:rPr>
              <a:t>evidence distribution)</a:t>
            </a:r>
            <a:r>
              <a:rPr lang="en-US" dirty="0">
                <a:cs typeface="Times New Roman" panose="02020603050405020304" pitchFamily="18" charset="0"/>
              </a:rPr>
              <a:t>.</a:t>
            </a:r>
          </a:p>
          <a:p>
            <a:endParaRPr lang="en-US" dirty="0">
              <a:cs typeface="Times New Roman" panose="02020603050405020304" pitchFamily="18" charset="0"/>
            </a:endParaRPr>
          </a:p>
          <a:p>
            <a:r>
              <a:rPr lang="en-US" dirty="0">
                <a:cs typeface="Times New Roman" panose="02020603050405020304" pitchFamily="18" charset="0"/>
              </a:rPr>
              <a:t>P(</a:t>
            </a:r>
            <a:r>
              <a:rPr lang="en-US" dirty="0" err="1">
                <a:cs typeface="Times New Roman" panose="02020603050405020304" pitchFamily="18" charset="0"/>
              </a:rPr>
              <a:t>h|D</a:t>
            </a:r>
            <a:r>
              <a:rPr lang="en-US" dirty="0">
                <a:cs typeface="Times New Roman" panose="02020603050405020304" pitchFamily="18" charset="0"/>
              </a:rPr>
              <a:t>): the probability of hypothesis h given the data D. This is known as posterior </a:t>
            </a:r>
            <a:r>
              <a:rPr lang="en-US" dirty="0">
                <a:solidFill>
                  <a:srgbClr val="FF0000"/>
                </a:solidFill>
                <a:cs typeface="Times New Roman" panose="02020603050405020304" pitchFamily="18" charset="0"/>
              </a:rPr>
              <a:t>probability.</a:t>
            </a:r>
          </a:p>
          <a:p>
            <a:endParaRPr lang="en-US" dirty="0">
              <a:cs typeface="Times New Roman" panose="02020603050405020304" pitchFamily="18" charset="0"/>
            </a:endParaRPr>
          </a:p>
          <a:p>
            <a:r>
              <a:rPr lang="en-US" dirty="0">
                <a:cs typeface="Times New Roman" panose="02020603050405020304" pitchFamily="18" charset="0"/>
              </a:rPr>
              <a:t>P(</a:t>
            </a:r>
            <a:r>
              <a:rPr lang="en-US" dirty="0" err="1">
                <a:cs typeface="Times New Roman" panose="02020603050405020304" pitchFamily="18" charset="0"/>
              </a:rPr>
              <a:t>D|h</a:t>
            </a:r>
            <a:r>
              <a:rPr lang="en-US" dirty="0">
                <a:cs typeface="Times New Roman" panose="02020603050405020304" pitchFamily="18" charset="0"/>
              </a:rPr>
              <a:t>): the probability of data d given that the hypothesis h was true. This is known as </a:t>
            </a:r>
            <a:r>
              <a:rPr lang="en-US" dirty="0">
                <a:solidFill>
                  <a:srgbClr val="FF0000"/>
                </a:solidFill>
                <a:cs typeface="Times New Roman" panose="02020603050405020304" pitchFamily="18" charset="0"/>
              </a:rPr>
              <a:t>posterior probability (</a:t>
            </a:r>
            <a:r>
              <a:rPr lang="en-US" b="1" dirty="0">
                <a:solidFill>
                  <a:srgbClr val="FF0000"/>
                </a:solidFill>
              </a:rPr>
              <a:t>likelihood</a:t>
            </a:r>
            <a:r>
              <a:rPr lang="en-US" dirty="0">
                <a:solidFill>
                  <a:srgbClr val="FF0000"/>
                </a:solidFill>
                <a:cs typeface="Times New Roman" panose="02020603050405020304" pitchFamily="18" charset="0"/>
              </a:rPr>
              <a:t>).</a:t>
            </a:r>
          </a:p>
        </p:txBody>
      </p:sp>
      <p:pic>
        <p:nvPicPr>
          <p:cNvPr id="6" name="Picture 5">
            <a:extLst>
              <a:ext uri="{FF2B5EF4-FFF2-40B4-BE49-F238E27FC236}">
                <a16:creationId xmlns:a16="http://schemas.microsoft.com/office/drawing/2014/main" id="{0D7A04D2-6844-70E4-F70D-230CE3F8AD26}"/>
              </a:ext>
            </a:extLst>
          </p:cNvPr>
          <p:cNvPicPr>
            <a:picLocks noChangeAspect="1"/>
          </p:cNvPicPr>
          <p:nvPr/>
        </p:nvPicPr>
        <p:blipFill>
          <a:blip r:embed="rId2"/>
          <a:stretch>
            <a:fillRect/>
          </a:stretch>
        </p:blipFill>
        <p:spPr>
          <a:xfrm>
            <a:off x="3070117" y="1306286"/>
            <a:ext cx="3730076" cy="1166548"/>
          </a:xfrm>
          <a:prstGeom prst="rect">
            <a:avLst/>
          </a:prstGeom>
        </p:spPr>
      </p:pic>
    </p:spTree>
    <p:extLst>
      <p:ext uri="{BB962C8B-B14F-4D97-AF65-F5344CB8AC3E}">
        <p14:creationId xmlns:p14="http://schemas.microsoft.com/office/powerpoint/2010/main" val="409636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09600" y="95716"/>
            <a:ext cx="9272369" cy="4887447"/>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575776" y="5165133"/>
            <a:ext cx="10735647" cy="1235075"/>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Lst>
          </a:blip>
          <a:stretch>
            <a:fillRect/>
          </a:stretch>
        </p:blipFill>
        <p:spPr>
          <a:xfrm>
            <a:off x="6172200" y="6248400"/>
            <a:ext cx="1219434" cy="602789"/>
          </a:xfrm>
          <a:prstGeom prst="rect">
            <a:avLst/>
          </a:prstGeom>
        </p:spPr>
      </p:pic>
    </p:spTree>
    <p:extLst>
      <p:ext uri="{BB962C8B-B14F-4D97-AF65-F5344CB8AC3E}">
        <p14:creationId xmlns:p14="http://schemas.microsoft.com/office/powerpoint/2010/main" val="2422697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Laplace Smoothing</a:t>
            </a:r>
            <a:br>
              <a:rPr lang="en-US" b="1" dirty="0"/>
            </a:br>
            <a:endParaRPr lang="en-US" dirty="0"/>
          </a:p>
        </p:txBody>
      </p:sp>
      <p:sp>
        <p:nvSpPr>
          <p:cNvPr id="3" name="Content Placeholder 2"/>
          <p:cNvSpPr>
            <a:spLocks noGrp="1"/>
          </p:cNvSpPr>
          <p:nvPr>
            <p:ph idx="1"/>
          </p:nvPr>
        </p:nvSpPr>
        <p:spPr/>
        <p:txBody>
          <a:bodyPr/>
          <a:lstStyle/>
          <a:p>
            <a:r>
              <a:rPr lang="en-US" dirty="0"/>
              <a:t>If the value of P(Long | Orange) is zero, that is, there is no ‘Long’ oranges in the training data then this will make  P(Orange | Long, Sweet and Yellow) equal to zero. </a:t>
            </a:r>
            <a:r>
              <a:rPr lang="en-US" b="1" dirty="0"/>
              <a:t>This is the problem of zero probability. </a:t>
            </a:r>
          </a:p>
          <a:p>
            <a:r>
              <a:rPr lang="en-US" b="1" dirty="0"/>
              <a:t>So, how to deal with this problem?</a:t>
            </a:r>
          </a:p>
          <a:p>
            <a:pPr lvl="1"/>
            <a:r>
              <a:rPr lang="en-US" dirty="0"/>
              <a:t>Laplace smoothing is a smoothing technique that handles the problem of zero probability in Naïve Bayes</a:t>
            </a:r>
          </a:p>
          <a:p>
            <a:pPr lvl="1"/>
            <a:r>
              <a:rPr lang="en-US" dirty="0"/>
              <a:t>To avoid this, we increase the count of the variable with zero to a small value (usually 1) in the numerator, so that the overall probability doesn’t become zero. This approach is called </a:t>
            </a:r>
            <a:r>
              <a:rPr lang="en-US" b="1" dirty="0"/>
              <a:t>‘Laplace Correction’ or Laplace Smoothing</a:t>
            </a:r>
          </a:p>
          <a:p>
            <a:pPr lvl="1"/>
            <a:r>
              <a:rPr lang="en-US" dirty="0"/>
              <a:t>Now we will solve the following zero probability problem using </a:t>
            </a:r>
            <a:r>
              <a:rPr lang="en-US" b="1" dirty="0"/>
              <a:t>Laplace Smoothing</a:t>
            </a:r>
            <a:r>
              <a:rPr lang="en-US" dirty="0"/>
              <a:t> technique. </a:t>
            </a:r>
          </a:p>
          <a:p>
            <a:pPr lvl="1"/>
            <a:br>
              <a:rPr lang="en-US" b="1" dirty="0"/>
            </a:br>
            <a:r>
              <a:rPr lang="en-US" dirty="0"/>
              <a:t>.</a:t>
            </a:r>
          </a:p>
          <a:p>
            <a:pPr lvl="1"/>
            <a:endParaRPr lang="en-US" dirty="0"/>
          </a:p>
          <a:p>
            <a:endParaRPr lang="en-US" dirty="0"/>
          </a:p>
          <a:p>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71800" y="5007763"/>
            <a:ext cx="3362794" cy="495369"/>
          </a:xfrm>
          <a:prstGeom prst="rect">
            <a:avLst/>
          </a:prstGeom>
          <a:ln>
            <a:solidFill>
              <a:schemeClr val="tx1"/>
            </a:solidFill>
          </a:ln>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133600" y="5592820"/>
            <a:ext cx="4591691" cy="581106"/>
          </a:xfrm>
          <a:prstGeom prst="rect">
            <a:avLst/>
          </a:prstGeom>
          <a:ln>
            <a:solidFill>
              <a:schemeClr val="tx1"/>
            </a:solidFill>
          </a:ln>
        </p:spPr>
      </p:pic>
    </p:spTree>
    <p:extLst>
      <p:ext uri="{BB962C8B-B14F-4D97-AF65-F5344CB8AC3E}">
        <p14:creationId xmlns:p14="http://schemas.microsoft.com/office/powerpoint/2010/main" val="1893271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842229" y="580627"/>
            <a:ext cx="10507541" cy="5696745"/>
          </a:xfrm>
          <a:prstGeom prst="rect">
            <a:avLst/>
          </a:prstGeom>
        </p:spPr>
      </p:pic>
    </p:spTree>
    <p:extLst>
      <p:ext uri="{BB962C8B-B14F-4D97-AF65-F5344CB8AC3E}">
        <p14:creationId xmlns:p14="http://schemas.microsoft.com/office/powerpoint/2010/main" val="2069018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742203" y="933101"/>
            <a:ext cx="10707594" cy="4991797"/>
          </a:xfrm>
          <a:prstGeom prst="rect">
            <a:avLst/>
          </a:prstGeom>
        </p:spPr>
      </p:pic>
    </p:spTree>
    <p:extLst>
      <p:ext uri="{BB962C8B-B14F-4D97-AF65-F5344CB8AC3E}">
        <p14:creationId xmlns:p14="http://schemas.microsoft.com/office/powerpoint/2010/main" val="2102651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08834" y="999786"/>
            <a:ext cx="10974332" cy="4858428"/>
          </a:xfrm>
          <a:prstGeom prst="rect">
            <a:avLst/>
          </a:prstGeom>
        </p:spPr>
      </p:pic>
    </p:spTree>
    <p:extLst>
      <p:ext uri="{BB962C8B-B14F-4D97-AF65-F5344CB8AC3E}">
        <p14:creationId xmlns:p14="http://schemas.microsoft.com/office/powerpoint/2010/main" val="92886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304002" y="274638"/>
            <a:ext cx="5562600" cy="5116346"/>
          </a:xfrm>
          <a:prstGeom prst="rect">
            <a:avLst/>
          </a:prstGeom>
        </p:spPr>
      </p:pic>
      <p:pic>
        <p:nvPicPr>
          <p:cNvPr id="3" name="Picture 2"/>
          <p:cNvPicPr>
            <a:picLocks noChangeAspect="1"/>
          </p:cNvPicPr>
          <p:nvPr/>
        </p:nvPicPr>
        <p:blipFill>
          <a:blip r:embed="rId4"/>
          <a:stretch>
            <a:fillRect/>
          </a:stretch>
        </p:blipFill>
        <p:spPr>
          <a:xfrm>
            <a:off x="5908947" y="381000"/>
            <a:ext cx="5715798" cy="5106113"/>
          </a:xfrm>
          <a:prstGeom prst="rect">
            <a:avLst/>
          </a:prstGeom>
        </p:spPr>
      </p:pic>
    </p:spTree>
    <p:extLst>
      <p:ext uri="{BB962C8B-B14F-4D97-AF65-F5344CB8AC3E}">
        <p14:creationId xmlns:p14="http://schemas.microsoft.com/office/powerpoint/2010/main" val="3537904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23123" y="918812"/>
            <a:ext cx="10945753" cy="5020376"/>
          </a:xfrm>
          <a:prstGeom prst="rect">
            <a:avLst/>
          </a:prstGeom>
        </p:spPr>
      </p:pic>
    </p:spTree>
    <p:extLst>
      <p:ext uri="{BB962C8B-B14F-4D97-AF65-F5344CB8AC3E}">
        <p14:creationId xmlns:p14="http://schemas.microsoft.com/office/powerpoint/2010/main" val="4123828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06552" y="256229"/>
            <a:ext cx="4617549" cy="2482755"/>
          </a:xfrm>
          <a:prstGeom prst="rect">
            <a:avLst/>
          </a:prstGeom>
        </p:spPr>
      </p:pic>
      <p:pic>
        <p:nvPicPr>
          <p:cNvPr id="5" name="Picture 4"/>
          <p:cNvPicPr>
            <a:picLocks noChangeAspect="1"/>
          </p:cNvPicPr>
          <p:nvPr/>
        </p:nvPicPr>
        <p:blipFill>
          <a:blip r:embed="rId4"/>
          <a:stretch>
            <a:fillRect/>
          </a:stretch>
        </p:blipFill>
        <p:spPr>
          <a:xfrm>
            <a:off x="5254581" y="185927"/>
            <a:ext cx="5715798" cy="5106113"/>
          </a:xfrm>
          <a:prstGeom prst="rect">
            <a:avLst/>
          </a:prstGeom>
        </p:spPr>
      </p:pic>
    </p:spTree>
    <p:extLst>
      <p:ext uri="{BB962C8B-B14F-4D97-AF65-F5344CB8AC3E}">
        <p14:creationId xmlns:p14="http://schemas.microsoft.com/office/powerpoint/2010/main" val="1632052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746966" y="980733"/>
            <a:ext cx="10698068" cy="4896533"/>
          </a:xfrm>
          <a:prstGeom prst="rect">
            <a:avLst/>
          </a:prstGeom>
        </p:spPr>
      </p:pic>
    </p:spTree>
    <p:extLst>
      <p:ext uri="{BB962C8B-B14F-4D97-AF65-F5344CB8AC3E}">
        <p14:creationId xmlns:p14="http://schemas.microsoft.com/office/powerpoint/2010/main" val="2164418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a:off x="689808" y="1600200"/>
            <a:ext cx="10812384" cy="4877481"/>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172200" y="399288"/>
            <a:ext cx="2465347" cy="1325563"/>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8686800" y="395183"/>
            <a:ext cx="3458349" cy="1128817"/>
          </a:xfrm>
          <a:prstGeom prst="rect">
            <a:avLst/>
          </a:prstGeom>
        </p:spPr>
      </p:pic>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799382" y="342767"/>
            <a:ext cx="5144218" cy="952633"/>
          </a:xfrm>
          <a:prstGeom prst="rect">
            <a:avLst/>
          </a:prstGeom>
        </p:spPr>
      </p:pic>
      <p:sp>
        <p:nvSpPr>
          <p:cNvPr id="8" name="TextBox 7"/>
          <p:cNvSpPr txBox="1"/>
          <p:nvPr/>
        </p:nvSpPr>
        <p:spPr>
          <a:xfrm>
            <a:off x="10744200" y="2526268"/>
            <a:ext cx="918408" cy="369332"/>
          </a:xfrm>
          <a:prstGeom prst="rect">
            <a:avLst/>
          </a:prstGeom>
          <a:solidFill>
            <a:schemeClr val="bg1"/>
          </a:solidFill>
        </p:spPr>
        <p:txBody>
          <a:bodyPr wrap="square" rtlCol="0">
            <a:spAutoFit/>
          </a:bodyPr>
          <a:lstStyle/>
          <a:p>
            <a:r>
              <a:rPr lang="en-US" dirty="0"/>
              <a:t>0.007</a:t>
            </a:r>
          </a:p>
        </p:txBody>
      </p:sp>
    </p:spTree>
    <p:extLst>
      <p:ext uri="{BB962C8B-B14F-4D97-AF65-F5344CB8AC3E}">
        <p14:creationId xmlns:p14="http://schemas.microsoft.com/office/powerpoint/2010/main" val="2050372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FBC6-DEF0-C0E6-AA62-F33D70D667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Naive Bayes classifier works?</a:t>
            </a:r>
          </a:p>
        </p:txBody>
      </p:sp>
      <p:sp>
        <p:nvSpPr>
          <p:cNvPr id="3" name="Content Placeholder 2">
            <a:extLst>
              <a:ext uri="{FF2B5EF4-FFF2-40B4-BE49-F238E27FC236}">
                <a16:creationId xmlns:a16="http://schemas.microsoft.com/office/drawing/2014/main" id="{913600A6-F6A5-C890-B3C7-6C11CBDBBC9F}"/>
              </a:ext>
            </a:extLst>
          </p:cNvPr>
          <p:cNvSpPr>
            <a:spLocks noGrp="1"/>
          </p:cNvSpPr>
          <p:nvPr>
            <p:ph idx="1"/>
          </p:nvPr>
        </p:nvSpPr>
        <p:spPr/>
        <p:txBody>
          <a:bodyPr>
            <a:normAutofit/>
          </a:bodyPr>
          <a:lstStyle/>
          <a:p>
            <a:r>
              <a:rPr lang="en-US" dirty="0"/>
              <a:t>Let’s understand the working of Naive Bayes through an example.</a:t>
            </a:r>
          </a:p>
          <a:p>
            <a:pPr lvl="1"/>
            <a:r>
              <a:rPr lang="en-US" dirty="0"/>
              <a:t>Given an example of </a:t>
            </a:r>
            <a:r>
              <a:rPr lang="en-US" i="1" dirty="0">
                <a:solidFill>
                  <a:srgbClr val="FF0000"/>
                </a:solidFill>
              </a:rPr>
              <a:t>weather conditions and playing sports</a:t>
            </a:r>
            <a:r>
              <a:rPr lang="en-US" dirty="0"/>
              <a:t>. </a:t>
            </a:r>
          </a:p>
          <a:p>
            <a:pPr lvl="1"/>
            <a:r>
              <a:rPr lang="en-US" dirty="0"/>
              <a:t>You need to calculate the probability of </a:t>
            </a:r>
            <a:r>
              <a:rPr lang="en-US" b="1" i="1" dirty="0"/>
              <a:t>playing sports</a:t>
            </a:r>
            <a:r>
              <a:rPr lang="en-US" dirty="0"/>
              <a:t>. </a:t>
            </a:r>
          </a:p>
          <a:p>
            <a:pPr lvl="1"/>
            <a:r>
              <a:rPr lang="en-US" dirty="0"/>
              <a:t>Now, you need to classify whether players will </a:t>
            </a:r>
            <a:r>
              <a:rPr lang="en-US" b="1" i="1" dirty="0"/>
              <a:t>play or not</a:t>
            </a:r>
            <a:r>
              <a:rPr lang="en-US" dirty="0"/>
              <a:t>, based on the weather condition.</a:t>
            </a:r>
          </a:p>
          <a:p>
            <a:pPr algn="l"/>
            <a:r>
              <a:rPr lang="en-US" b="1" i="0" dirty="0">
                <a:solidFill>
                  <a:srgbClr val="05192D"/>
                </a:solidFill>
                <a:effectLst/>
              </a:rPr>
              <a:t>First Approach (In case of a single feature)</a:t>
            </a:r>
          </a:p>
          <a:p>
            <a:pPr lvl="1"/>
            <a:r>
              <a:rPr lang="en-US" b="0" i="0" dirty="0">
                <a:solidFill>
                  <a:srgbClr val="05192D"/>
                </a:solidFill>
                <a:effectLst/>
              </a:rPr>
              <a:t>Naive Bayes classifier calculates the probability of an event in the following steps:</a:t>
            </a:r>
          </a:p>
          <a:p>
            <a:pPr lvl="2"/>
            <a:r>
              <a:rPr lang="en-US" b="0" i="0" dirty="0">
                <a:solidFill>
                  <a:srgbClr val="05192D"/>
                </a:solidFill>
                <a:effectLst/>
              </a:rPr>
              <a:t>Step 1: Calculate the prior probability for given class labels</a:t>
            </a:r>
          </a:p>
          <a:p>
            <a:pPr lvl="2"/>
            <a:r>
              <a:rPr lang="en-US" b="0" i="0" dirty="0">
                <a:solidFill>
                  <a:srgbClr val="05192D"/>
                </a:solidFill>
                <a:effectLst/>
              </a:rPr>
              <a:t>Step 2: Find Likelihood probability with each attribute for each class</a:t>
            </a:r>
          </a:p>
          <a:p>
            <a:pPr lvl="2"/>
            <a:r>
              <a:rPr lang="en-US" b="0" i="0" dirty="0">
                <a:solidFill>
                  <a:srgbClr val="05192D"/>
                </a:solidFill>
                <a:effectLst/>
              </a:rPr>
              <a:t>Step 3: Put these value in Bayes Formula and calculate posterior probability.</a:t>
            </a:r>
          </a:p>
          <a:p>
            <a:pPr lvl="2"/>
            <a:r>
              <a:rPr lang="en-US" b="0" i="0" dirty="0">
                <a:solidFill>
                  <a:srgbClr val="05192D"/>
                </a:solidFill>
                <a:effectLst/>
              </a:rPr>
              <a:t>Step 4: See which class has a higher probability, given the input belongs to the higher probability class.</a:t>
            </a:r>
          </a:p>
        </p:txBody>
      </p:sp>
    </p:spTree>
    <p:extLst>
      <p:ext uri="{BB962C8B-B14F-4D97-AF65-F5344CB8AC3E}">
        <p14:creationId xmlns:p14="http://schemas.microsoft.com/office/powerpoint/2010/main" val="546910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8860" y="952154"/>
            <a:ext cx="10774279" cy="4953691"/>
          </a:xfrm>
          <a:prstGeom prst="rect">
            <a:avLst/>
          </a:prstGeom>
        </p:spPr>
      </p:pic>
    </p:spTree>
    <p:extLst>
      <p:ext uri="{BB962C8B-B14F-4D97-AF65-F5344CB8AC3E}">
        <p14:creationId xmlns:p14="http://schemas.microsoft.com/office/powerpoint/2010/main" val="90821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Multinomial Naive Bayes</a:t>
            </a:r>
          </a:p>
        </p:txBody>
      </p:sp>
      <p:sp>
        <p:nvSpPr>
          <p:cNvPr id="3" name="Content Placeholder 2"/>
          <p:cNvSpPr>
            <a:spLocks noGrp="1"/>
          </p:cNvSpPr>
          <p:nvPr>
            <p:ph idx="1"/>
          </p:nvPr>
        </p:nvSpPr>
        <p:spPr/>
        <p:txBody>
          <a:bodyPr>
            <a:normAutofit/>
          </a:bodyPr>
          <a:lstStyle/>
          <a:p>
            <a:pPr fontAlgn="base"/>
            <a:r>
              <a:rPr lang="en-US" dirty="0"/>
              <a:t>Feature vectors represent the frequencies with which certain events have been generated by a </a:t>
            </a:r>
            <a:r>
              <a:rPr lang="en-US" b="1" dirty="0"/>
              <a:t>multinomial distribution</a:t>
            </a:r>
            <a:r>
              <a:rPr lang="en-US" dirty="0"/>
              <a:t>. This is the event model typically used for document classification/text classification.</a:t>
            </a:r>
          </a:p>
          <a:p>
            <a:pPr fontAlgn="base"/>
            <a:endParaRPr lang="en-US" dirty="0"/>
          </a:p>
          <a:p>
            <a:pPr fontAlgn="base"/>
            <a:endParaRPr lang="en-US" dirty="0"/>
          </a:p>
          <a:p>
            <a:pPr fontAlgn="base"/>
            <a:endParaRPr lang="en-US" dirty="0"/>
          </a:p>
          <a:p>
            <a:pPr fontAlgn="base"/>
            <a:endParaRPr lang="en-US" dirty="0"/>
          </a:p>
          <a:p>
            <a:pPr fontAlgn="base"/>
            <a:endParaRPr lang="en-US" dirty="0"/>
          </a:p>
        </p:txBody>
      </p:sp>
    </p:spTree>
    <p:extLst>
      <p:ext uri="{BB962C8B-B14F-4D97-AF65-F5344CB8AC3E}">
        <p14:creationId xmlns:p14="http://schemas.microsoft.com/office/powerpoint/2010/main" val="106517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37932" y="138709"/>
            <a:ext cx="6916136" cy="3290291"/>
          </a:xfrm>
          <a:prstGeom prst="rect">
            <a:avLst/>
          </a:prstGeom>
        </p:spPr>
      </p:pic>
      <p:pic>
        <p:nvPicPr>
          <p:cNvPr id="5" name="Picture 4"/>
          <p:cNvPicPr>
            <a:picLocks noChangeAspect="1"/>
          </p:cNvPicPr>
          <p:nvPr/>
        </p:nvPicPr>
        <p:blipFill>
          <a:blip r:embed="rId3"/>
          <a:stretch>
            <a:fillRect/>
          </a:stretch>
        </p:blipFill>
        <p:spPr>
          <a:xfrm>
            <a:off x="3132950" y="3426372"/>
            <a:ext cx="5926100" cy="3384213"/>
          </a:xfrm>
          <a:prstGeom prst="rect">
            <a:avLst/>
          </a:prstGeom>
        </p:spPr>
      </p:pic>
    </p:spTree>
    <p:extLst>
      <p:ext uri="{BB962C8B-B14F-4D97-AF65-F5344CB8AC3E}">
        <p14:creationId xmlns:p14="http://schemas.microsoft.com/office/powerpoint/2010/main" val="3608529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0936E9-931C-495C-B7EF-096E85DEF252}"/>
              </a:ext>
            </a:extLst>
          </p:cNvPr>
          <p:cNvPicPr>
            <a:picLocks noChangeAspect="1"/>
          </p:cNvPicPr>
          <p:nvPr/>
        </p:nvPicPr>
        <p:blipFill>
          <a:blip r:embed="rId2"/>
          <a:stretch>
            <a:fillRect/>
          </a:stretch>
        </p:blipFill>
        <p:spPr>
          <a:xfrm>
            <a:off x="4289943" y="1539531"/>
            <a:ext cx="1771897" cy="857370"/>
          </a:xfrm>
          <a:prstGeom prst="rect">
            <a:avLst/>
          </a:prstGeom>
        </p:spPr>
      </p:pic>
      <p:pic>
        <p:nvPicPr>
          <p:cNvPr id="5" name="Picture 4">
            <a:extLst>
              <a:ext uri="{FF2B5EF4-FFF2-40B4-BE49-F238E27FC236}">
                <a16:creationId xmlns:a16="http://schemas.microsoft.com/office/drawing/2014/main" id="{9098642F-8D6C-4273-A136-9AF719B4372F}"/>
              </a:ext>
            </a:extLst>
          </p:cNvPr>
          <p:cNvPicPr>
            <a:picLocks noChangeAspect="1"/>
          </p:cNvPicPr>
          <p:nvPr/>
        </p:nvPicPr>
        <p:blipFill>
          <a:blip r:embed="rId3"/>
          <a:stretch>
            <a:fillRect/>
          </a:stretch>
        </p:blipFill>
        <p:spPr>
          <a:xfrm>
            <a:off x="1676400" y="2564887"/>
            <a:ext cx="7162800" cy="983548"/>
          </a:xfrm>
          <a:prstGeom prst="rect">
            <a:avLst/>
          </a:prstGeom>
        </p:spPr>
      </p:pic>
      <p:pic>
        <p:nvPicPr>
          <p:cNvPr id="6" name="Picture 5">
            <a:extLst>
              <a:ext uri="{FF2B5EF4-FFF2-40B4-BE49-F238E27FC236}">
                <a16:creationId xmlns:a16="http://schemas.microsoft.com/office/drawing/2014/main" id="{AC3F9849-47C9-497A-84DF-D3D764501430}"/>
              </a:ext>
            </a:extLst>
          </p:cNvPr>
          <p:cNvPicPr>
            <a:picLocks noChangeAspect="1"/>
          </p:cNvPicPr>
          <p:nvPr/>
        </p:nvPicPr>
        <p:blipFill>
          <a:blip r:embed="rId4"/>
          <a:stretch>
            <a:fillRect/>
          </a:stretch>
        </p:blipFill>
        <p:spPr>
          <a:xfrm>
            <a:off x="1676400" y="3703283"/>
            <a:ext cx="7270550" cy="1096008"/>
          </a:xfrm>
          <a:prstGeom prst="rect">
            <a:avLst/>
          </a:prstGeom>
        </p:spPr>
      </p:pic>
      <p:pic>
        <p:nvPicPr>
          <p:cNvPr id="7" name="Picture 6">
            <a:extLst>
              <a:ext uri="{FF2B5EF4-FFF2-40B4-BE49-F238E27FC236}">
                <a16:creationId xmlns:a16="http://schemas.microsoft.com/office/drawing/2014/main" id="{CC805B77-1CEF-43EB-BFDE-A24E6339E5A7}"/>
              </a:ext>
            </a:extLst>
          </p:cNvPr>
          <p:cNvPicPr>
            <a:picLocks noChangeAspect="1"/>
          </p:cNvPicPr>
          <p:nvPr/>
        </p:nvPicPr>
        <p:blipFill>
          <a:blip r:embed="rId5"/>
          <a:stretch>
            <a:fillRect/>
          </a:stretch>
        </p:blipFill>
        <p:spPr>
          <a:xfrm>
            <a:off x="1676400" y="4969905"/>
            <a:ext cx="7270550" cy="1336595"/>
          </a:xfrm>
          <a:prstGeom prst="rect">
            <a:avLst/>
          </a:prstGeom>
        </p:spPr>
      </p:pic>
      <p:sp>
        <p:nvSpPr>
          <p:cNvPr id="8" name="Rectangle 7">
            <a:extLst>
              <a:ext uri="{FF2B5EF4-FFF2-40B4-BE49-F238E27FC236}">
                <a16:creationId xmlns:a16="http://schemas.microsoft.com/office/drawing/2014/main" id="{D71C824A-CBA5-4F2E-85EF-A6453D759243}"/>
              </a:ext>
            </a:extLst>
          </p:cNvPr>
          <p:cNvSpPr/>
          <p:nvPr/>
        </p:nvSpPr>
        <p:spPr>
          <a:xfrm>
            <a:off x="585560" y="762000"/>
            <a:ext cx="11020879" cy="646331"/>
          </a:xfrm>
          <a:prstGeom prst="rect">
            <a:avLst/>
          </a:prstGeom>
        </p:spPr>
        <p:txBody>
          <a:bodyPr wrap="square">
            <a:spAutoFit/>
          </a:bodyPr>
          <a:lstStyle/>
          <a:p>
            <a:pPr algn="just" fontAlgn="base"/>
            <a:r>
              <a:rPr lang="en-US" dirty="0"/>
              <a:t>Feature vectors represent the frequencies with which certain events have been generated by a </a:t>
            </a:r>
            <a:r>
              <a:rPr lang="en-US" b="1" dirty="0"/>
              <a:t>multinomial distribution</a:t>
            </a:r>
            <a:r>
              <a:rPr lang="en-US" dirty="0"/>
              <a:t>. This is the event model typically used for document classification/text classification.</a:t>
            </a:r>
          </a:p>
        </p:txBody>
      </p:sp>
    </p:spTree>
    <p:extLst>
      <p:ext uri="{BB962C8B-B14F-4D97-AF65-F5344CB8AC3E}">
        <p14:creationId xmlns:p14="http://schemas.microsoft.com/office/powerpoint/2010/main" val="3440885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Multinomial Naive Bayes</a:t>
            </a:r>
            <a:endParaRPr lang="en-US" dirty="0"/>
          </a:p>
        </p:txBody>
      </p:sp>
      <p:sp>
        <p:nvSpPr>
          <p:cNvPr id="3" name="Content Placeholder 2"/>
          <p:cNvSpPr>
            <a:spLocks noGrp="1"/>
          </p:cNvSpPr>
          <p:nvPr>
            <p:ph idx="1"/>
          </p:nvPr>
        </p:nvSpPr>
        <p:spPr/>
        <p:txBody>
          <a:bodyPr/>
          <a:lstStyle/>
          <a:p>
            <a:r>
              <a:rPr lang="en-US" b="1" i="1" dirty="0"/>
              <a:t>P(positive | overall liked the movie)</a:t>
            </a:r>
            <a:r>
              <a:rPr lang="en-US" i="1" dirty="0"/>
              <a:t> = P(overall liked the movie | positive) * P(positive) / P(overall liked the movie)</a:t>
            </a:r>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29562700"/>
              </p:ext>
            </p:extLst>
          </p:nvPr>
        </p:nvGraphicFramePr>
        <p:xfrm>
          <a:off x="457200" y="2035572"/>
          <a:ext cx="7391400" cy="4108880"/>
        </p:xfrm>
        <a:graphic>
          <a:graphicData uri="http://schemas.openxmlformats.org/drawingml/2006/table">
            <a:tbl>
              <a:tblPr/>
              <a:tblGrid>
                <a:gridCol w="3695700">
                  <a:extLst>
                    <a:ext uri="{9D8B030D-6E8A-4147-A177-3AD203B41FA5}">
                      <a16:colId xmlns:a16="http://schemas.microsoft.com/office/drawing/2014/main" val="20000"/>
                    </a:ext>
                  </a:extLst>
                </a:gridCol>
                <a:gridCol w="3695700">
                  <a:extLst>
                    <a:ext uri="{9D8B030D-6E8A-4147-A177-3AD203B41FA5}">
                      <a16:colId xmlns:a16="http://schemas.microsoft.com/office/drawing/2014/main" val="20001"/>
                    </a:ext>
                  </a:extLst>
                </a:gridCol>
              </a:tblGrid>
              <a:tr h="448468">
                <a:tc>
                  <a:txBody>
                    <a:bodyPr/>
                    <a:lstStyle/>
                    <a:p>
                      <a:pPr algn="l" fontAlgn="base"/>
                      <a:r>
                        <a:rPr lang="en-US" sz="2000" b="1" dirty="0">
                          <a:effectLst/>
                        </a:rPr>
                        <a:t>                        Text</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2000" b="1" dirty="0">
                          <a:effectLst/>
                        </a:rPr>
                        <a:t>                      </a:t>
                      </a:r>
                      <a:r>
                        <a:rPr lang="en-US" sz="2000" b="1" baseline="0" dirty="0">
                          <a:effectLst/>
                        </a:rPr>
                        <a:t> </a:t>
                      </a:r>
                      <a:r>
                        <a:rPr lang="en-US" sz="2000" b="1" dirty="0">
                          <a:effectLst/>
                        </a:rPr>
                        <a:t>Reviews</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08264">
                <a:tc>
                  <a:txBody>
                    <a:bodyPr/>
                    <a:lstStyle/>
                    <a:p>
                      <a:pPr algn="ctr" fontAlgn="ctr"/>
                      <a:r>
                        <a:rPr lang="en-US" sz="2000" b="0">
                          <a:effectLst/>
                        </a:rPr>
                        <a:t>“I liked the movie”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a:effectLst/>
                        </a:rPr>
                        <a:t>positive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86179">
                <a:tc>
                  <a:txBody>
                    <a:bodyPr/>
                    <a:lstStyle/>
                    <a:p>
                      <a:pPr algn="ctr" fontAlgn="ctr"/>
                      <a:r>
                        <a:rPr lang="en-US" sz="2000" b="0">
                          <a:effectLst/>
                        </a:rPr>
                        <a:t>“It’s a good movie. Nice story”</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dirty="0">
                          <a:effectLst/>
                        </a:rPr>
                        <a:t>positive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07242">
                <a:tc>
                  <a:txBody>
                    <a:bodyPr/>
                    <a:lstStyle/>
                    <a:p>
                      <a:pPr algn="ctr" fontAlgn="ctr"/>
                      <a:r>
                        <a:rPr lang="en-US" sz="2000" b="0" dirty="0">
                          <a:effectLst/>
                        </a:rPr>
                        <a:t>“Nice songs. But sadly boring ending. ”</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a:effectLst/>
                        </a:rPr>
                        <a:t>negative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106221">
                <a:tc>
                  <a:txBody>
                    <a:bodyPr/>
                    <a:lstStyle/>
                    <a:p>
                      <a:pPr algn="ctr" fontAlgn="ctr"/>
                      <a:r>
                        <a:rPr lang="en-US" sz="2000" b="0">
                          <a:effectLst/>
                        </a:rPr>
                        <a:t>“Hero’s acting is bad but heroine looks good. Overall nice movie”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a:effectLst/>
                        </a:rPr>
                        <a:t>positive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08264">
                <a:tc>
                  <a:txBody>
                    <a:bodyPr/>
                    <a:lstStyle/>
                    <a:p>
                      <a:pPr algn="ctr" fontAlgn="ctr"/>
                      <a:r>
                        <a:rPr lang="en-US" sz="2000" b="0">
                          <a:effectLst/>
                        </a:rPr>
                        <a:t>“Sad, boring movie”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dirty="0">
                          <a:effectLst/>
                        </a:rPr>
                        <a:t>negative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04930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Multinomial Naive Bayes</a:t>
            </a:r>
            <a:endParaRPr lang="en-US" dirty="0"/>
          </a:p>
        </p:txBody>
      </p:sp>
      <p:sp>
        <p:nvSpPr>
          <p:cNvPr id="3" name="Content Placeholder 2"/>
          <p:cNvSpPr>
            <a:spLocks noGrp="1"/>
          </p:cNvSpPr>
          <p:nvPr>
            <p:ph idx="1"/>
          </p:nvPr>
        </p:nvSpPr>
        <p:spPr/>
        <p:txBody>
          <a:bodyPr/>
          <a:lstStyle/>
          <a:p>
            <a:r>
              <a:rPr lang="en-US" b="1" dirty="0"/>
              <a:t>Calculating probabilities: </a:t>
            </a:r>
            <a:br>
              <a:rPr lang="en-US" dirty="0"/>
            </a:br>
            <a:r>
              <a:rPr lang="en-US" dirty="0"/>
              <a:t>First, we calculate the a priori probability of each tag: for a given sentence in our training data, the probability that it is positive P(positive) is 3/5. Then, P(negative) is 2/5.</a:t>
            </a:r>
            <a:br>
              <a:rPr lang="en-US" dirty="0"/>
            </a:br>
            <a:r>
              <a:rPr lang="en-US" dirty="0"/>
              <a:t>Then, calculating P(overall | positive) means counting how many times the word “overall” appears in positive texts (1) divided by the total number of words in positive (17). Therefore, P(overall | positive) = 1/17, P(liked/positive) = 1/17, P(the/positive) = 2/17, P(movie/positive) = 3/17. </a:t>
            </a:r>
            <a:br>
              <a:rPr lang="en-US" dirty="0"/>
            </a:br>
            <a:r>
              <a:rPr lang="en-US" dirty="0"/>
              <a:t>If probability comes out to be zero then By using Laplace smoothing: we add 1 to every count so it’s never zero. To balance this, we add the number of possible words to the divisor, so the division will never be greater than 1. In our case, the total possible words count are 21.</a:t>
            </a:r>
            <a:br>
              <a:rPr lang="en-US" dirty="0"/>
            </a:br>
            <a:endParaRPr lang="en-US" dirty="0"/>
          </a:p>
        </p:txBody>
      </p:sp>
    </p:spTree>
    <p:extLst>
      <p:ext uri="{BB962C8B-B14F-4D97-AF65-F5344CB8AC3E}">
        <p14:creationId xmlns:p14="http://schemas.microsoft.com/office/powerpoint/2010/main" val="1782507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1"/>
            <a:ext cx="10972800" cy="5791200"/>
          </a:xfrm>
        </p:spPr>
        <p:txBody>
          <a:bodyPr>
            <a:normAutofit/>
          </a:bodyPr>
          <a:lstStyle/>
          <a:p>
            <a:r>
              <a:rPr lang="en-US" dirty="0"/>
              <a:t>Applying smoothing, The results are:</a:t>
            </a:r>
          </a:p>
          <a:p>
            <a:endParaRPr lang="en-US" dirty="0"/>
          </a:p>
          <a:p>
            <a:endParaRPr lang="en-US" dirty="0"/>
          </a:p>
          <a:p>
            <a:endParaRPr lang="en-US" dirty="0"/>
          </a:p>
          <a:p>
            <a:pPr marL="0" lvl="0" indent="0" eaLnBrk="0" fontAlgn="base" hangingPunct="0">
              <a:spcBef>
                <a:spcPct val="0"/>
              </a:spcBef>
              <a:spcAft>
                <a:spcPct val="0"/>
              </a:spcAft>
              <a:buNone/>
            </a:pPr>
            <a:endParaRPr lang="en-US" dirty="0">
              <a:solidFill>
                <a:srgbClr val="273239"/>
              </a:solidFill>
              <a:latin typeface="Nunito"/>
            </a:endParaRPr>
          </a:p>
          <a:p>
            <a:pPr marL="0" lvl="0" indent="0" eaLnBrk="0" fontAlgn="base" hangingPunct="0">
              <a:spcBef>
                <a:spcPct val="0"/>
              </a:spcBef>
              <a:spcAft>
                <a:spcPct val="0"/>
              </a:spcAft>
              <a:buNone/>
            </a:pPr>
            <a:endParaRPr lang="en-US" dirty="0">
              <a:solidFill>
                <a:srgbClr val="273239"/>
              </a:solidFill>
              <a:latin typeface="Nunito"/>
            </a:endParaRPr>
          </a:p>
          <a:p>
            <a:pPr marL="0" lvl="0" indent="0" eaLnBrk="0" fontAlgn="base" hangingPunct="0">
              <a:spcBef>
                <a:spcPct val="0"/>
              </a:spcBef>
              <a:spcAft>
                <a:spcPct val="0"/>
              </a:spcAft>
              <a:buNone/>
            </a:pPr>
            <a:endParaRPr lang="en-US" dirty="0">
              <a:solidFill>
                <a:srgbClr val="273239"/>
              </a:solidFill>
              <a:latin typeface="Nunito"/>
            </a:endParaRPr>
          </a:p>
          <a:p>
            <a:pPr marL="0" lvl="0" indent="0" eaLnBrk="0" fontAlgn="base" hangingPunct="0">
              <a:spcBef>
                <a:spcPct val="0"/>
              </a:spcBef>
              <a:spcAft>
                <a:spcPct val="0"/>
              </a:spcAft>
              <a:buNone/>
            </a:pPr>
            <a:endParaRPr lang="en-US" dirty="0">
              <a:solidFill>
                <a:srgbClr val="273239"/>
              </a:solidFill>
              <a:latin typeface="Nunito"/>
            </a:endParaRPr>
          </a:p>
          <a:p>
            <a:pPr marL="0" lvl="0" indent="0" eaLnBrk="0" fontAlgn="base" hangingPunct="0">
              <a:spcBef>
                <a:spcPct val="0"/>
              </a:spcBef>
              <a:spcAft>
                <a:spcPct val="0"/>
              </a:spcAft>
              <a:buNone/>
            </a:pPr>
            <a:endParaRPr lang="en-US" dirty="0">
              <a:solidFill>
                <a:srgbClr val="273239"/>
              </a:solidFill>
              <a:latin typeface="Nunito"/>
            </a:endParaRPr>
          </a:p>
          <a:p>
            <a:pPr marL="0" lvl="0" indent="0" eaLnBrk="0" fontAlgn="base" hangingPunct="0">
              <a:spcBef>
                <a:spcPct val="0"/>
              </a:spcBef>
              <a:spcAft>
                <a:spcPct val="0"/>
              </a:spcAft>
              <a:buNone/>
            </a:pPr>
            <a:r>
              <a:rPr lang="en-US" dirty="0">
                <a:solidFill>
                  <a:srgbClr val="273239"/>
                </a:solidFill>
                <a:latin typeface="Nunito"/>
              </a:rPr>
              <a:t>Now we just multiply all the probabilities, and see who is bigger:</a:t>
            </a:r>
            <a:br>
              <a:rPr lang="en-US" dirty="0">
                <a:solidFill>
                  <a:srgbClr val="273239"/>
                </a:solidFill>
                <a:latin typeface="Nunito"/>
              </a:rPr>
            </a:br>
            <a:r>
              <a:rPr lang="en-US" dirty="0">
                <a:solidFill>
                  <a:srgbClr val="273239"/>
                </a:solidFill>
                <a:latin typeface="Nunito"/>
              </a:rPr>
              <a:t> </a:t>
            </a:r>
            <a:endParaRPr lang="en-US" sz="1100" dirty="0"/>
          </a:p>
          <a:p>
            <a:pPr marL="0" lvl="0" indent="0" eaLnBrk="0" fontAlgn="base" hangingPunct="0">
              <a:spcBef>
                <a:spcPct val="0"/>
              </a:spcBef>
              <a:spcAft>
                <a:spcPct val="0"/>
              </a:spcAft>
              <a:buNone/>
            </a:pPr>
            <a:r>
              <a:rPr lang="en-US" dirty="0">
                <a:latin typeface="Arial" panose="020B0604020202020204" pitchFamily="34" charset="0"/>
              </a:rPr>
              <a:t>P(overall | positive) * P(liked | positive) * P(the | positive) * P(movie | positive) * P(positive ) = 1.38 * 10^{-5} = 0.0000138</a:t>
            </a:r>
            <a:br>
              <a:rPr lang="en-US" dirty="0">
                <a:latin typeface="Arial" panose="020B0604020202020204" pitchFamily="34" charset="0"/>
              </a:rPr>
            </a:br>
            <a:r>
              <a:rPr lang="en-US" dirty="0">
                <a:latin typeface="Arial" panose="020B0604020202020204" pitchFamily="34" charset="0"/>
              </a:rPr>
              <a:t>P(overall | negative) * P(liked | negative) * P(the | negative) * P(movie | negative) * P(negative) = 0.13 * 10^{-5} = 0.0000013</a:t>
            </a:r>
            <a:endParaRPr lang="en-US" sz="1100" dirty="0">
              <a:latin typeface="Arial" panose="020B0604020202020204" pitchFamily="34" charset="0"/>
            </a:endParaRPr>
          </a:p>
          <a:p>
            <a:pPr marL="0" lvl="0" indent="0" eaLnBrk="0" fontAlgn="base" hangingPunct="0">
              <a:spcBef>
                <a:spcPct val="0"/>
              </a:spcBef>
              <a:spcAft>
                <a:spcPct val="0"/>
              </a:spcAft>
              <a:buNone/>
            </a:pPr>
            <a:r>
              <a:rPr lang="en-US" dirty="0">
                <a:solidFill>
                  <a:srgbClr val="273239"/>
                </a:solidFill>
                <a:latin typeface="Nunito"/>
              </a:rPr>
              <a:t> </a:t>
            </a:r>
            <a:br>
              <a:rPr lang="en-US" dirty="0">
                <a:solidFill>
                  <a:srgbClr val="273239"/>
                </a:solidFill>
                <a:latin typeface="Nunito"/>
              </a:rPr>
            </a:br>
            <a:r>
              <a:rPr lang="en-US" dirty="0">
                <a:solidFill>
                  <a:srgbClr val="273239"/>
                </a:solidFill>
                <a:latin typeface="Nunito"/>
              </a:rPr>
              <a:t>Our classifier gives “overall liked the movie” the positive tag.</a:t>
            </a:r>
            <a:endParaRPr lang="en-US" sz="3200" dirty="0">
              <a:latin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827346102"/>
              </p:ext>
            </p:extLst>
          </p:nvPr>
        </p:nvGraphicFramePr>
        <p:xfrm>
          <a:off x="1447800" y="1143000"/>
          <a:ext cx="8763000" cy="2377440"/>
        </p:xfrm>
        <a:graphic>
          <a:graphicData uri="http://schemas.openxmlformats.org/drawingml/2006/table">
            <a:tbl>
              <a:tblPr/>
              <a:tblGrid>
                <a:gridCol w="2921000">
                  <a:extLst>
                    <a:ext uri="{9D8B030D-6E8A-4147-A177-3AD203B41FA5}">
                      <a16:colId xmlns:a16="http://schemas.microsoft.com/office/drawing/2014/main" val="20000"/>
                    </a:ext>
                  </a:extLst>
                </a:gridCol>
                <a:gridCol w="29210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2"/>
                    </a:ext>
                  </a:extLst>
                </a:gridCol>
              </a:tblGrid>
              <a:tr h="0">
                <a:tc>
                  <a:txBody>
                    <a:bodyPr/>
                    <a:lstStyle/>
                    <a:p>
                      <a:pPr algn="l" fontAlgn="base"/>
                      <a:r>
                        <a:rPr lang="en-US" sz="1800" b="1" dirty="0">
                          <a:effectLst/>
                        </a:rPr>
                        <a:t>                       Word</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800" b="1" dirty="0">
                          <a:effectLst/>
                        </a:rPr>
                        <a:t>       P(word | positive)                    </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800" b="1" dirty="0">
                          <a:effectLst/>
                        </a:rPr>
                        <a:t>        P(word | negative)</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pPr algn="ctr" fontAlgn="ctr"/>
                      <a:r>
                        <a:rPr lang="en-US" sz="1800" b="0">
                          <a:effectLst/>
                        </a:rPr>
                        <a:t>overall</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(1 + 1)/(17 + 21)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(0 + 1)/(7 + 21)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ctr" fontAlgn="ctr"/>
                      <a:r>
                        <a:rPr lang="en-US" sz="1800" b="0" dirty="0">
                          <a:effectLst/>
                        </a:rPr>
                        <a:t>liked</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(1 + 1)/(17 + 21)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(0 + 1)/(7 + 21)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ctr" fontAlgn="ctr"/>
                      <a:r>
                        <a:rPr lang="en-US" sz="1800" b="0">
                          <a:effectLst/>
                        </a:rPr>
                        <a:t>the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(2 + 1/17 + 21)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(0 + 1)/(7 + 21)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ctr" fontAlgn="ctr"/>
                      <a:r>
                        <a:rPr lang="en-US" sz="1800" b="0">
                          <a:effectLst/>
                        </a:rPr>
                        <a:t>movie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(3 + 1)/(17 + 21)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a:effectLst/>
                        </a:rPr>
                        <a:t>(1 + 1)/(7 + 21)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9" name="Picture 8"/>
          <p:cNvPicPr>
            <a:picLocks noChangeAspect="1"/>
          </p:cNvPicPr>
          <p:nvPr/>
        </p:nvPicPr>
        <p:blipFill>
          <a:blip r:embed="rId2"/>
          <a:stretch>
            <a:fillRect/>
          </a:stretch>
        </p:blipFill>
        <p:spPr>
          <a:xfrm>
            <a:off x="9810503" y="1981200"/>
            <a:ext cx="1771897" cy="857370"/>
          </a:xfrm>
          <a:prstGeom prst="rect">
            <a:avLst/>
          </a:prstGeom>
        </p:spPr>
      </p:pic>
      <p:sp>
        <p:nvSpPr>
          <p:cNvPr id="2" name="Rectangle 1"/>
          <p:cNvSpPr/>
          <p:nvPr/>
        </p:nvSpPr>
        <p:spPr>
          <a:xfrm>
            <a:off x="3276600" y="3048"/>
            <a:ext cx="5491632" cy="707886"/>
          </a:xfrm>
          <a:prstGeom prst="rect">
            <a:avLst/>
          </a:prstGeom>
        </p:spPr>
        <p:txBody>
          <a:bodyPr wrap="none">
            <a:spAutoFit/>
          </a:bodyPr>
          <a:lstStyle/>
          <a:p>
            <a:r>
              <a:rPr lang="en-US" sz="4000" b="1" dirty="0"/>
              <a:t>Multinomial Naive Bayes</a:t>
            </a:r>
            <a:endParaRPr lang="en-US" sz="4000" dirty="0"/>
          </a:p>
        </p:txBody>
      </p:sp>
    </p:spTree>
    <p:extLst>
      <p:ext uri="{BB962C8B-B14F-4D97-AF65-F5344CB8AC3E}">
        <p14:creationId xmlns:p14="http://schemas.microsoft.com/office/powerpoint/2010/main" val="3885202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p>
        </p:txBody>
      </p:sp>
      <p:sp>
        <p:nvSpPr>
          <p:cNvPr id="3" name="Content Placeholder 2"/>
          <p:cNvSpPr>
            <a:spLocks noGrp="1"/>
          </p:cNvSpPr>
          <p:nvPr>
            <p:ph idx="1"/>
          </p:nvPr>
        </p:nvSpPr>
        <p:spPr/>
        <p:txBody>
          <a:bodyPr>
            <a:normAutofit/>
          </a:bodyPr>
          <a:lstStyle/>
          <a:p>
            <a:pPr fontAlgn="base"/>
            <a:r>
              <a:rPr lang="en-US" dirty="0"/>
              <a:t>In Bernoulli Naïve Bayes algorithm, the features are distributed according to multivariate Bernoulli distributions. This means that there may be multiple features, but each one will be an independent Boolean variable. Hence, it requires the samples to be binary-values. Similar to the multinomial algorithm, the Bernoulli algorithm is popular for text classification, where binary term occurrences are used in place of term frequencies (i.e. frequency of a word in the document).</a:t>
            </a:r>
          </a:p>
          <a:p>
            <a:pPr fontAlgn="base"/>
            <a:r>
              <a:rPr lang="en-US" dirty="0"/>
              <a:t>If X is random variable and is Bernoulli-distributed, it can assume only two values (for simplicity, let's call them 0 and 1) and their probability is:</a:t>
            </a:r>
          </a:p>
          <a:p>
            <a:pPr fontAlgn="base"/>
            <a:endParaRPr lang="en-US" dirty="0"/>
          </a:p>
          <a:p>
            <a:pPr fontAlgn="base"/>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50844" y="3886200"/>
            <a:ext cx="3382980" cy="1447800"/>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350828" y="5334000"/>
            <a:ext cx="7783011" cy="1228896"/>
          </a:xfrm>
          <a:prstGeom prst="rect">
            <a:avLst/>
          </a:prstGeom>
        </p:spPr>
      </p:pic>
    </p:spTree>
    <p:extLst>
      <p:ext uri="{BB962C8B-B14F-4D97-AF65-F5344CB8AC3E}">
        <p14:creationId xmlns:p14="http://schemas.microsoft.com/office/powerpoint/2010/main" val="607021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pPr marL="0" lvl="0" indent="0" eaLnBrk="0" fontAlgn="base" hangingPunct="0">
              <a:spcBef>
                <a:spcPct val="0"/>
              </a:spcBef>
              <a:spcAft>
                <a:spcPct val="0"/>
              </a:spcAft>
              <a:buNone/>
            </a:pPr>
            <a:r>
              <a:rPr lang="en-US" dirty="0">
                <a:solidFill>
                  <a:srgbClr val="273239"/>
                </a:solidFill>
                <a:latin typeface="Nunito"/>
              </a:rPr>
              <a:t>Bernoulli Naive Bayes is a subcategory of the Naive Bayes Algorithm. It is used for the classification of binary features such as ‘Yes’ or ‘No’, ‘1’ or ‘0’, ‘True’ or ‘False’ etc. Here it is to be noted that the features are independent of one another. Bernoulli Naive Bayes is basically used for spam detection, text classification, Sentiment Analysis, used to determine whether a certain word is present in a document or not. The decision rule of Bernoulli NB is given as follows</a:t>
            </a:r>
            <a:endParaRPr lang="en-US" sz="1100" dirty="0"/>
          </a:p>
          <a:p>
            <a:pPr marL="0" lvl="0" indent="0" eaLnBrk="0" fontAlgn="base" hangingPunct="0">
              <a:spcBef>
                <a:spcPct val="0"/>
              </a:spcBef>
              <a:spcAft>
                <a:spcPct val="0"/>
              </a:spcAft>
              <a:buNone/>
            </a:pPr>
            <a:r>
              <a:rPr lang="en-US" dirty="0">
                <a:latin typeface="Arial" panose="020B0604020202020204" pitchFamily="34" charset="0"/>
              </a:rPr>
              <a:t>  </a:t>
            </a:r>
            <a:endParaRPr lang="en-US" sz="1100" dirty="0">
              <a:latin typeface="Arial" panose="020B0604020202020204" pitchFamily="34" charset="0"/>
            </a:endParaRPr>
          </a:p>
          <a:p>
            <a:pPr marL="0" lvl="0" indent="0" eaLnBrk="0" fontAlgn="base" hangingPunct="0">
              <a:spcBef>
                <a:spcPct val="0"/>
              </a:spcBef>
              <a:spcAft>
                <a:spcPct val="0"/>
              </a:spcAft>
              <a:buNone/>
            </a:pPr>
            <a:r>
              <a:rPr lang="en-US" dirty="0">
                <a:latin typeface="Arial" panose="020B0604020202020204" pitchFamily="34" charset="0"/>
              </a:rPr>
              <a:t>Here, p(x</a:t>
            </a:r>
            <a:r>
              <a:rPr lang="en-US" baseline="-25000" dirty="0">
                <a:latin typeface="Arial" panose="020B0604020202020204" pitchFamily="34" charset="0"/>
              </a:rPr>
              <a:t>i</a:t>
            </a:r>
            <a:r>
              <a:rPr lang="en-US" dirty="0">
                <a:latin typeface="Arial" panose="020B0604020202020204" pitchFamily="34" charset="0"/>
              </a:rPr>
              <a:t> |y) is the conditional probability of x</a:t>
            </a:r>
            <a:r>
              <a:rPr lang="en-US" baseline="-25000" dirty="0">
                <a:latin typeface="Arial" panose="020B0604020202020204" pitchFamily="34" charset="0"/>
              </a:rPr>
              <a:t>i</a:t>
            </a:r>
            <a:r>
              <a:rPr lang="en-US" dirty="0">
                <a:latin typeface="Arial" panose="020B0604020202020204" pitchFamily="34" charset="0"/>
              </a:rPr>
              <a:t> occurring provided y has occurred.</a:t>
            </a:r>
            <a:endParaRPr lang="en-US" sz="1100" dirty="0">
              <a:latin typeface="Arial" panose="020B0604020202020204" pitchFamily="34" charset="0"/>
            </a:endParaRPr>
          </a:p>
          <a:p>
            <a:pPr marL="0" lvl="0" indent="0" eaLnBrk="0" fontAlgn="base" hangingPunct="0">
              <a:spcBef>
                <a:spcPct val="0"/>
              </a:spcBef>
              <a:spcAft>
                <a:spcPct val="0"/>
              </a:spcAft>
              <a:buNone/>
            </a:pPr>
            <a:r>
              <a:rPr lang="en-US" dirty="0" err="1">
                <a:latin typeface="Arial" panose="020B0604020202020204" pitchFamily="34" charset="0"/>
              </a:rPr>
              <a:t>i</a:t>
            </a:r>
            <a:r>
              <a:rPr lang="en-US" dirty="0">
                <a:latin typeface="Arial" panose="020B0604020202020204" pitchFamily="34" charset="0"/>
              </a:rPr>
              <a:t> is the event</a:t>
            </a:r>
            <a:endParaRPr lang="en-US" sz="1100" dirty="0">
              <a:latin typeface="Arial" panose="020B0604020202020204" pitchFamily="34" charset="0"/>
            </a:endParaRPr>
          </a:p>
          <a:p>
            <a:pPr marL="0" lvl="0" indent="0" eaLnBrk="0" fontAlgn="base" hangingPunct="0">
              <a:spcBef>
                <a:spcPct val="0"/>
              </a:spcBef>
              <a:spcAft>
                <a:spcPct val="0"/>
              </a:spcAft>
              <a:buNone/>
            </a:pPr>
            <a:r>
              <a:rPr lang="en-US" dirty="0">
                <a:latin typeface="Arial" panose="020B0604020202020204" pitchFamily="34" charset="0"/>
              </a:rPr>
              <a:t>x</a:t>
            </a:r>
            <a:r>
              <a:rPr lang="en-US" baseline="-25000" dirty="0">
                <a:latin typeface="Arial" panose="020B0604020202020204" pitchFamily="34" charset="0"/>
              </a:rPr>
              <a:t>i</a:t>
            </a:r>
            <a:r>
              <a:rPr lang="en-US" dirty="0">
                <a:latin typeface="Arial" panose="020B0604020202020204" pitchFamily="34" charset="0"/>
              </a:rPr>
              <a:t> holds binary value either 0 or 1</a:t>
            </a:r>
            <a:endParaRPr lang="en-US" sz="2800" dirty="0">
              <a:latin typeface="Arial" panose="020B0604020202020204" pitchFamily="34" charset="0"/>
            </a:endParaRPr>
          </a:p>
        </p:txBody>
      </p:sp>
      <p:sp>
        <p:nvSpPr>
          <p:cNvPr id="5" name="AutoShape 2" descr="p(x_i|y)=p(i|y)x_i+(1-p(i|y))(1-x_i)    "/>
          <p:cNvSpPr>
            <a:spLocks noChangeAspect="1" noChangeArrowheads="1"/>
          </p:cNvSpPr>
          <p:nvPr/>
        </p:nvSpPr>
        <p:spPr bwMode="auto">
          <a:xfrm>
            <a:off x="134938" y="46038"/>
            <a:ext cx="4295775" cy="257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827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27121" y="373117"/>
            <a:ext cx="10955279" cy="3801005"/>
          </a:xfrm>
          <a:prstGeom prst="rect">
            <a:avLst/>
          </a:prstGeom>
        </p:spPr>
      </p:pic>
    </p:spTree>
    <p:extLst>
      <p:ext uri="{BB962C8B-B14F-4D97-AF65-F5344CB8AC3E}">
        <p14:creationId xmlns:p14="http://schemas.microsoft.com/office/powerpoint/2010/main" val="3369046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446BD4-2624-D648-971B-690910C5BE85}"/>
              </a:ext>
            </a:extLst>
          </p:cNvPr>
          <p:cNvSpPr>
            <a:spLocks noGrp="1"/>
          </p:cNvSpPr>
          <p:nvPr>
            <p:ph idx="1"/>
          </p:nvPr>
        </p:nvSpPr>
        <p:spPr>
          <a:xfrm>
            <a:off x="315310" y="165429"/>
            <a:ext cx="4834759" cy="3113800"/>
          </a:xfrm>
        </p:spPr>
        <p:txBody>
          <a:bodyPr>
            <a:normAutofit/>
          </a:bodyPr>
          <a:lstStyle/>
          <a:p>
            <a:pPr algn="just">
              <a:lnSpc>
                <a:spcPct val="100000"/>
              </a:lnSpc>
            </a:pPr>
            <a:r>
              <a:rPr lang="en-US" sz="2400" dirty="0">
                <a:cs typeface="Times New Roman" panose="02020603050405020304" pitchFamily="18" charset="0"/>
              </a:rPr>
              <a:t>For simplifying prior and posterior probability calculation</a:t>
            </a:r>
          </a:p>
          <a:p>
            <a:pPr lvl="1" algn="just">
              <a:lnSpc>
                <a:spcPct val="100000"/>
              </a:lnSpc>
            </a:pPr>
            <a:r>
              <a:rPr lang="en-US" sz="1800" dirty="0">
                <a:cs typeface="Times New Roman" panose="02020603050405020304" pitchFamily="18" charset="0"/>
              </a:rPr>
              <a:t>you can use the two tables frequency and likelihood tables. </a:t>
            </a:r>
          </a:p>
          <a:p>
            <a:pPr lvl="1" algn="just">
              <a:lnSpc>
                <a:spcPct val="100000"/>
              </a:lnSpc>
            </a:pPr>
            <a:r>
              <a:rPr lang="en-US" sz="1800" dirty="0">
                <a:cs typeface="Times New Roman" panose="02020603050405020304" pitchFamily="18" charset="0"/>
              </a:rPr>
              <a:t>Both of these tables will help you to calculate the prior and posterior probability. </a:t>
            </a:r>
          </a:p>
        </p:txBody>
      </p:sp>
      <p:pic>
        <p:nvPicPr>
          <p:cNvPr id="4" name="Picture 3">
            <a:extLst>
              <a:ext uri="{FF2B5EF4-FFF2-40B4-BE49-F238E27FC236}">
                <a16:creationId xmlns:a16="http://schemas.microsoft.com/office/drawing/2014/main" id="{E55565E3-EC9B-FDF2-C4B3-A30C2651F023}"/>
              </a:ext>
            </a:extLst>
          </p:cNvPr>
          <p:cNvPicPr>
            <a:picLocks noChangeAspect="1"/>
          </p:cNvPicPr>
          <p:nvPr/>
        </p:nvPicPr>
        <p:blipFill>
          <a:blip r:embed="rId2"/>
          <a:stretch>
            <a:fillRect/>
          </a:stretch>
        </p:blipFill>
        <p:spPr>
          <a:xfrm>
            <a:off x="2594495" y="2320265"/>
            <a:ext cx="7989296" cy="4372305"/>
          </a:xfrm>
          <a:prstGeom prst="rect">
            <a:avLst/>
          </a:prstGeom>
        </p:spPr>
      </p:pic>
      <p:sp>
        <p:nvSpPr>
          <p:cNvPr id="6" name="TextBox 5">
            <a:extLst>
              <a:ext uri="{FF2B5EF4-FFF2-40B4-BE49-F238E27FC236}">
                <a16:creationId xmlns:a16="http://schemas.microsoft.com/office/drawing/2014/main" id="{4067AB7A-DD45-F202-2247-CDFD110C9D65}"/>
              </a:ext>
            </a:extLst>
          </p:cNvPr>
          <p:cNvSpPr txBox="1"/>
          <p:nvPr/>
        </p:nvSpPr>
        <p:spPr>
          <a:xfrm>
            <a:off x="5150069" y="536836"/>
            <a:ext cx="6138040" cy="1354217"/>
          </a:xfrm>
          <a:prstGeom prst="rect">
            <a:avLst/>
          </a:prstGeom>
          <a:noFill/>
        </p:spPr>
        <p:txBody>
          <a:bodyPr wrap="square">
            <a:spAutoFit/>
          </a:bodyPr>
          <a:lstStyle/>
          <a:p>
            <a:pPr marL="742950" lvl="1" indent="-285750" algn="just">
              <a:lnSpc>
                <a:spcPct val="100000"/>
              </a:lnSpc>
              <a:buFont typeface="Arial" panose="020B0604020202020204" pitchFamily="34" charset="0"/>
              <a:buChar char="•"/>
            </a:pPr>
            <a:r>
              <a:rPr lang="en-US" sz="1800" dirty="0">
                <a:latin typeface="Gill Sans MT" panose="020B0502020104020203" pitchFamily="34" charset="0"/>
                <a:cs typeface="Times New Roman" panose="02020603050405020304" pitchFamily="18" charset="0"/>
              </a:rPr>
              <a:t>The Frequency table contains the occurrence of labels for all features. </a:t>
            </a:r>
          </a:p>
          <a:p>
            <a:pPr marL="742950" lvl="1" indent="-285750" algn="just">
              <a:lnSpc>
                <a:spcPct val="100000"/>
              </a:lnSpc>
              <a:buFont typeface="Arial" panose="020B0604020202020204" pitchFamily="34" charset="0"/>
              <a:buChar char="•"/>
            </a:pPr>
            <a:r>
              <a:rPr lang="en-US" sz="1800" dirty="0">
                <a:latin typeface="Gill Sans MT" panose="020B0502020104020203" pitchFamily="34" charset="0"/>
                <a:cs typeface="Times New Roman" panose="02020603050405020304" pitchFamily="18" charset="0"/>
              </a:rPr>
              <a:t>There are two likelihood tables. </a:t>
            </a:r>
          </a:p>
          <a:p>
            <a:pPr marL="1200150" lvl="2" indent="-285750" algn="just">
              <a:lnSpc>
                <a:spcPct val="100000"/>
              </a:lnSpc>
              <a:buFont typeface="Arial" panose="020B0604020202020204" pitchFamily="34" charset="0"/>
              <a:buChar char="•"/>
            </a:pPr>
            <a:r>
              <a:rPr lang="en-US" sz="1400" dirty="0">
                <a:latin typeface="Gill Sans MT" panose="020B0502020104020203" pitchFamily="34" charset="0"/>
                <a:cs typeface="Times New Roman" panose="02020603050405020304" pitchFamily="18" charset="0"/>
              </a:rPr>
              <a:t>Likelihood Table 1 is showing prior probabilities of labels and </a:t>
            </a:r>
          </a:p>
          <a:p>
            <a:pPr marL="1200150" lvl="2" indent="-285750" algn="just">
              <a:lnSpc>
                <a:spcPct val="100000"/>
              </a:lnSpc>
              <a:buFont typeface="Arial" panose="020B0604020202020204" pitchFamily="34" charset="0"/>
              <a:buChar char="•"/>
            </a:pPr>
            <a:r>
              <a:rPr lang="en-US" sz="1400" dirty="0">
                <a:latin typeface="Gill Sans MT" panose="020B0502020104020203" pitchFamily="34" charset="0"/>
                <a:cs typeface="Times New Roman" panose="02020603050405020304" pitchFamily="18" charset="0"/>
              </a:rPr>
              <a:t>Likelihood Table 2 is showing the posterior prob</a:t>
            </a:r>
            <a:endParaRPr lang="en-US" dirty="0">
              <a:latin typeface="Gill Sans MT" panose="020B0502020104020203" pitchFamily="34" charset="0"/>
            </a:endParaRPr>
          </a:p>
        </p:txBody>
      </p:sp>
    </p:spTree>
    <p:extLst>
      <p:ext uri="{BB962C8B-B14F-4D97-AF65-F5344CB8AC3E}">
        <p14:creationId xmlns:p14="http://schemas.microsoft.com/office/powerpoint/2010/main" val="3818474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pPr fontAlgn="base"/>
            <a:r>
              <a:rPr lang="en-US" b="1" dirty="0"/>
              <a:t>Step by step approach:</a:t>
            </a:r>
            <a:endParaRPr lang="en-US" dirty="0"/>
          </a:p>
          <a:p>
            <a:pPr fontAlgn="base"/>
            <a:r>
              <a:rPr lang="en-US" dirty="0"/>
              <a:t>Consider the above dataset showing the result whether a person is pass or fail in the exam based on various outputs, I have considered a small one for better understanding. And we want to classify an </a:t>
            </a:r>
            <a:r>
              <a:rPr lang="en-US" b="1" dirty="0"/>
              <a:t>instance 'X' with Confident=Yes, Studied=Yes and Sick=No</a:t>
            </a:r>
            <a:endParaRPr lang="en-US" dirty="0"/>
          </a:p>
          <a:p>
            <a:pPr fontAlgn="base"/>
            <a:r>
              <a:rPr lang="en-US" dirty="0"/>
              <a:t>So, first we need to calculate the class probabilities </a:t>
            </a:r>
            <a:r>
              <a:rPr lang="en-US" dirty="0" err="1"/>
              <a:t>i.e</a:t>
            </a:r>
            <a:r>
              <a:rPr lang="en-US" dirty="0"/>
              <a:t> </a:t>
            </a:r>
            <a:r>
              <a:rPr lang="en-US" b="1" dirty="0"/>
              <a:t>P(Pass)=3/5 and P(Fail)=2/5</a:t>
            </a:r>
            <a:endParaRPr lang="en-US" dirty="0"/>
          </a:p>
          <a:p>
            <a:pPr fontAlgn="base"/>
            <a:r>
              <a:rPr lang="en-US" dirty="0"/>
              <a:t>Now we need to calculate individual </a:t>
            </a:r>
            <a:r>
              <a:rPr lang="en-US" dirty="0" err="1"/>
              <a:t>probbaility</a:t>
            </a:r>
            <a:r>
              <a:rPr lang="en-US" dirty="0"/>
              <a:t> wit respect to each features. For example,</a:t>
            </a:r>
            <a:br>
              <a:rPr lang="en-US" dirty="0"/>
            </a:br>
            <a:r>
              <a:rPr lang="en-US" dirty="0"/>
              <a:t>P(Confident=Yes| Result=Pass) = 2/3</a:t>
            </a:r>
            <a:br>
              <a:rPr lang="en-US" dirty="0"/>
            </a:br>
            <a:r>
              <a:rPr lang="en-US" dirty="0"/>
              <a:t>P(Studied=Yes| Result=Pass) = 2/3</a:t>
            </a:r>
            <a:br>
              <a:rPr lang="en-US" dirty="0"/>
            </a:br>
            <a:r>
              <a:rPr lang="en-US" dirty="0"/>
              <a:t>P(Sick=Yes| Result=Pass) = 1/3</a:t>
            </a:r>
          </a:p>
          <a:p>
            <a:pPr fontAlgn="base"/>
            <a:r>
              <a:rPr lang="en-US" dirty="0"/>
              <a:t>Similarly,</a:t>
            </a:r>
          </a:p>
          <a:p>
            <a:pPr fontAlgn="base"/>
            <a:r>
              <a:rPr lang="en-US" dirty="0"/>
              <a:t>P(Confident=Yes| Result=Fail) = 1/2</a:t>
            </a:r>
            <a:br>
              <a:rPr lang="en-US" dirty="0"/>
            </a:br>
            <a:r>
              <a:rPr lang="en-US" dirty="0"/>
              <a:t>P(Studied=Yes| Result=Fail) = 1/2</a:t>
            </a:r>
            <a:br>
              <a:rPr lang="en-US" dirty="0"/>
            </a:br>
            <a:r>
              <a:rPr lang="en-US" dirty="0"/>
              <a:t>P(Sick=Yes| Result=Fail) = 1/2</a:t>
            </a:r>
          </a:p>
          <a:p>
            <a:endParaRPr lang="en-US" dirty="0"/>
          </a:p>
        </p:txBody>
      </p:sp>
    </p:spTree>
    <p:extLst>
      <p:ext uri="{BB962C8B-B14F-4D97-AF65-F5344CB8AC3E}">
        <p14:creationId xmlns:p14="http://schemas.microsoft.com/office/powerpoint/2010/main" val="3200282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pPr fontAlgn="base"/>
            <a:r>
              <a:rPr lang="en-US" dirty="0"/>
              <a:t>Now we calculate,</a:t>
            </a:r>
          </a:p>
          <a:p>
            <a:pPr fontAlgn="base"/>
            <a:r>
              <a:rPr lang="en-US" dirty="0"/>
              <a:t>P(</a:t>
            </a:r>
            <a:r>
              <a:rPr lang="en-US" dirty="0" err="1"/>
              <a:t>X|Result</a:t>
            </a:r>
            <a:r>
              <a:rPr lang="en-US" dirty="0"/>
              <a:t>=Pass)</a:t>
            </a:r>
            <a:r>
              <a:rPr lang="en-US" dirty="0" err="1"/>
              <a:t>xP</a:t>
            </a:r>
            <a:r>
              <a:rPr lang="en-US" dirty="0"/>
              <a:t>(Result=Pass) = (2/3) * (2/3) * (1/3) * (3/5) = </a:t>
            </a:r>
            <a:r>
              <a:rPr lang="en-US" b="1" dirty="0"/>
              <a:t>0.088</a:t>
            </a:r>
            <a:br>
              <a:rPr lang="en-US" dirty="0"/>
            </a:br>
            <a:r>
              <a:rPr lang="en-US" dirty="0"/>
              <a:t>P(</a:t>
            </a:r>
            <a:r>
              <a:rPr lang="en-US" dirty="0" err="1"/>
              <a:t>X|Result</a:t>
            </a:r>
            <a:r>
              <a:rPr lang="en-US" dirty="0"/>
              <a:t>=Fail)</a:t>
            </a:r>
            <a:r>
              <a:rPr lang="en-US" dirty="0" err="1"/>
              <a:t>xP</a:t>
            </a:r>
            <a:r>
              <a:rPr lang="en-US" dirty="0"/>
              <a:t>(Result=Fail) = (1/2) * (1/2) * (1/2) * (2/5) = </a:t>
            </a:r>
            <a:r>
              <a:rPr lang="en-US" b="1" dirty="0"/>
              <a:t>0.05</a:t>
            </a:r>
            <a:endParaRPr lang="en-US" dirty="0"/>
          </a:p>
          <a:p>
            <a:pPr fontAlgn="base"/>
            <a:r>
              <a:rPr lang="en-US" dirty="0"/>
              <a:t>Next step is to calculate the probability of estimator</a:t>
            </a:r>
            <a:br>
              <a:rPr lang="en-US" dirty="0"/>
            </a:br>
            <a:r>
              <a:rPr lang="en-US" dirty="0"/>
              <a:t>P(X) = P(Confident=Yes)</a:t>
            </a:r>
            <a:r>
              <a:rPr lang="en-US" dirty="0" err="1"/>
              <a:t>xP</a:t>
            </a:r>
            <a:r>
              <a:rPr lang="en-US" dirty="0"/>
              <a:t>(Studied=Yes)</a:t>
            </a:r>
            <a:r>
              <a:rPr lang="en-US" dirty="0" err="1"/>
              <a:t>xP</a:t>
            </a:r>
            <a:r>
              <a:rPr lang="en-US" dirty="0"/>
              <a:t>(Sick=No) = (3/5) * (3/5) * (2/5) = </a:t>
            </a:r>
            <a:r>
              <a:rPr lang="en-US" b="1" dirty="0"/>
              <a:t>0.144</a:t>
            </a:r>
            <a:endParaRPr lang="en-US" dirty="0"/>
          </a:p>
          <a:p>
            <a:pPr fontAlgn="base"/>
            <a:r>
              <a:rPr lang="en-US" dirty="0"/>
              <a:t>Finally,</a:t>
            </a:r>
            <a:br>
              <a:rPr lang="en-US" dirty="0"/>
            </a:br>
            <a:r>
              <a:rPr lang="en-US" b="1" dirty="0"/>
              <a:t>P(Result=</a:t>
            </a:r>
            <a:r>
              <a:rPr lang="en-US" b="1" dirty="0" err="1"/>
              <a:t>Pass|X</a:t>
            </a:r>
            <a:r>
              <a:rPr lang="en-US" b="1" dirty="0"/>
              <a:t>) = 0.088/0.144 = 0.611</a:t>
            </a:r>
            <a:br>
              <a:rPr lang="en-US" dirty="0"/>
            </a:br>
            <a:r>
              <a:rPr lang="en-US" b="1" dirty="0"/>
              <a:t>P(Result=</a:t>
            </a:r>
            <a:r>
              <a:rPr lang="en-US" b="1" dirty="0" err="1"/>
              <a:t>Fail|X</a:t>
            </a:r>
            <a:r>
              <a:rPr lang="en-US" b="1" dirty="0"/>
              <a:t>) = 0.05/0.144 = 0.34</a:t>
            </a:r>
            <a:endParaRPr lang="en-US" dirty="0"/>
          </a:p>
          <a:p>
            <a:pPr fontAlgn="base"/>
            <a:r>
              <a:rPr lang="en-US" dirty="0"/>
              <a:t>As 0.611&gt;0.31, the </a:t>
            </a:r>
            <a:r>
              <a:rPr lang="en-US" dirty="0" err="1"/>
              <a:t>instnace</a:t>
            </a:r>
            <a:r>
              <a:rPr lang="en-US" dirty="0"/>
              <a:t> with 'Confident=Yes, Studied=Yes and Sick=No' has result as 'Pass'.</a:t>
            </a:r>
          </a:p>
          <a:p>
            <a:endParaRPr lang="en-US" dirty="0"/>
          </a:p>
        </p:txBody>
      </p:sp>
    </p:spTree>
    <p:extLst>
      <p:ext uri="{BB962C8B-B14F-4D97-AF65-F5344CB8AC3E}">
        <p14:creationId xmlns:p14="http://schemas.microsoft.com/office/powerpoint/2010/main" val="23443960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r>
              <a:rPr lang="en-US" dirty="0"/>
              <a:t>Let us consider the example below to understand Bernoulli  Naive Bayes:-</a:t>
            </a:r>
          </a:p>
          <a:p>
            <a:endParaRPr lang="en-US" dirty="0"/>
          </a:p>
          <a:p>
            <a:endParaRPr lang="en-US" dirty="0"/>
          </a:p>
          <a:p>
            <a:endParaRPr lang="en-US" dirty="0"/>
          </a:p>
          <a:p>
            <a:endParaRPr lang="en-US" dirty="0"/>
          </a:p>
          <a:p>
            <a:endParaRPr lang="en-US" dirty="0"/>
          </a:p>
          <a:p>
            <a:endParaRPr lang="en-US" dirty="0"/>
          </a:p>
          <a:p>
            <a:endParaRPr lang="en-US" dirty="0"/>
          </a:p>
          <a:p>
            <a:r>
              <a:rPr lang="en-US" dirty="0"/>
              <a:t>In the above dataset, we are trying to predict whether a person has a disease or not based on their age, gender, and fever. Here, ‘Disease’ is the target, and the rest are the features.  </a:t>
            </a:r>
          </a:p>
          <a:p>
            <a:r>
              <a:rPr lang="en-US" dirty="0"/>
              <a:t>All values are binary.</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77688921"/>
              </p:ext>
            </p:extLst>
          </p:nvPr>
        </p:nvGraphicFramePr>
        <p:xfrm>
          <a:off x="4846320" y="2057400"/>
          <a:ext cx="3131757" cy="2407920"/>
        </p:xfrm>
        <a:graphic>
          <a:graphicData uri="http://schemas.openxmlformats.org/drawingml/2006/table">
            <a:tbl>
              <a:tblPr/>
              <a:tblGrid>
                <a:gridCol w="681038">
                  <a:extLst>
                    <a:ext uri="{9D8B030D-6E8A-4147-A177-3AD203B41FA5}">
                      <a16:colId xmlns:a16="http://schemas.microsoft.com/office/drawing/2014/main" val="20000"/>
                    </a:ext>
                  </a:extLst>
                </a:gridCol>
                <a:gridCol w="873125">
                  <a:extLst>
                    <a:ext uri="{9D8B030D-6E8A-4147-A177-3AD203B41FA5}">
                      <a16:colId xmlns:a16="http://schemas.microsoft.com/office/drawing/2014/main" val="20001"/>
                    </a:ext>
                  </a:extLst>
                </a:gridCol>
                <a:gridCol w="688594">
                  <a:extLst>
                    <a:ext uri="{9D8B030D-6E8A-4147-A177-3AD203B41FA5}">
                      <a16:colId xmlns:a16="http://schemas.microsoft.com/office/drawing/2014/main" val="20002"/>
                    </a:ext>
                  </a:extLst>
                </a:gridCol>
                <a:gridCol w="889000">
                  <a:extLst>
                    <a:ext uri="{9D8B030D-6E8A-4147-A177-3AD203B41FA5}">
                      <a16:colId xmlns:a16="http://schemas.microsoft.com/office/drawing/2014/main" val="20003"/>
                    </a:ext>
                  </a:extLst>
                </a:gridCol>
              </a:tblGrid>
              <a:tr h="0">
                <a:tc>
                  <a:txBody>
                    <a:bodyPr/>
                    <a:lstStyle/>
                    <a:p>
                      <a:pPr fontAlgn="t"/>
                      <a:r>
                        <a:rPr lang="en-US" dirty="0">
                          <a:solidFill>
                            <a:srgbClr val="000000"/>
                          </a:solidFill>
                          <a:effectLst/>
                        </a:rPr>
                        <a:t>Adult</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Gender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Fever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Disease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pPr fontAlgn="t"/>
                      <a:r>
                        <a:rPr lang="en-US">
                          <a:solidFill>
                            <a:srgbClr val="000000"/>
                          </a:solidFill>
                          <a:effectLst/>
                        </a:rPr>
                        <a:t>Yes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Female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No</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False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Female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True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fontAlgn="t"/>
                      <a:r>
                        <a:rPr lang="en-US">
                          <a:solidFill>
                            <a:srgbClr val="000000"/>
                          </a:solidFill>
                          <a:effectLst/>
                        </a:rPr>
                        <a:t>No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Male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False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fontAlgn="t"/>
                      <a:r>
                        <a:rPr lang="en-US">
                          <a:solidFill>
                            <a:srgbClr val="000000"/>
                          </a:solidFill>
                          <a:effectLst/>
                        </a:rPr>
                        <a:t>No</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dirty="0">
                          <a:solidFill>
                            <a:srgbClr val="000000"/>
                          </a:solidFill>
                          <a:effectLst/>
                        </a:rPr>
                        <a:t>Male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No</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True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Male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dirty="0">
                          <a:solidFill>
                            <a:srgbClr val="000000"/>
                          </a:solidFill>
                          <a:effectLst/>
                        </a:rPr>
                        <a:t>True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16031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normAutofit lnSpcReduction="10000"/>
          </a:bodyPr>
          <a:lstStyle/>
          <a:p>
            <a:r>
              <a:rPr lang="en-US" dirty="0"/>
              <a:t>We wish to classify an instance ‘X’ where Adult=’Yes’, Gender= ‘Male’,</a:t>
            </a:r>
            <a:r>
              <a:rPr lang="en-US" b="1" dirty="0"/>
              <a:t> </a:t>
            </a:r>
            <a:r>
              <a:rPr lang="en-US" dirty="0"/>
              <a:t>and Fever=’Yes’. </a:t>
            </a:r>
          </a:p>
          <a:p>
            <a:r>
              <a:rPr lang="en-US" dirty="0"/>
              <a:t> </a:t>
            </a:r>
          </a:p>
          <a:p>
            <a:r>
              <a:rPr lang="en-US" dirty="0"/>
              <a:t>Firstly, we calculate the class probability, probability of disease or not. </a:t>
            </a:r>
          </a:p>
          <a:p>
            <a:r>
              <a:rPr lang="en-US" dirty="0"/>
              <a:t> </a:t>
            </a:r>
          </a:p>
          <a:p>
            <a:r>
              <a:rPr lang="en-US" dirty="0"/>
              <a:t>P(Disease = True) = ⅗</a:t>
            </a:r>
          </a:p>
          <a:p>
            <a:r>
              <a:rPr lang="en-US" dirty="0"/>
              <a:t> </a:t>
            </a:r>
          </a:p>
          <a:p>
            <a:r>
              <a:rPr lang="en-US" dirty="0"/>
              <a:t>P(Disease = False) = ⅖ </a:t>
            </a:r>
          </a:p>
          <a:p>
            <a:r>
              <a:rPr lang="en-US" dirty="0"/>
              <a:t> </a:t>
            </a:r>
          </a:p>
          <a:p>
            <a:r>
              <a:rPr lang="en-US" dirty="0"/>
              <a:t>Secondly, we calculate the individual probabilities for each feature. </a:t>
            </a:r>
          </a:p>
          <a:p>
            <a:r>
              <a:rPr lang="en-US" dirty="0"/>
              <a:t> </a:t>
            </a:r>
          </a:p>
          <a:p>
            <a:r>
              <a:rPr lang="en-US" dirty="0"/>
              <a:t>P(Adult= Yes | Disease = True) = ⅔</a:t>
            </a:r>
          </a:p>
          <a:p>
            <a:r>
              <a:rPr lang="en-US" dirty="0"/>
              <a:t>P(Gender= Male | Disease = True) = ⅔</a:t>
            </a:r>
          </a:p>
          <a:p>
            <a:r>
              <a:rPr lang="en-US" dirty="0"/>
              <a:t>P(Fever= Yes | Disease = True) = ⅔</a:t>
            </a:r>
          </a:p>
        </p:txBody>
      </p:sp>
    </p:spTree>
    <p:extLst>
      <p:ext uri="{BB962C8B-B14F-4D97-AF65-F5344CB8AC3E}">
        <p14:creationId xmlns:p14="http://schemas.microsoft.com/office/powerpoint/2010/main" val="474515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r>
              <a:rPr lang="en-US" dirty="0"/>
              <a:t>P(Adult= Yes | Disease = False) = ½</a:t>
            </a:r>
          </a:p>
          <a:p>
            <a:r>
              <a:rPr lang="en-US" dirty="0"/>
              <a:t>P(Gender= Male | Disease = False) = ½</a:t>
            </a:r>
          </a:p>
          <a:p>
            <a:r>
              <a:rPr lang="en-US" dirty="0"/>
              <a:t>P(Fever = Yes | Disease = False) = ½</a:t>
            </a:r>
          </a:p>
          <a:p>
            <a:r>
              <a:rPr lang="en-US" dirty="0"/>
              <a:t> </a:t>
            </a:r>
          </a:p>
          <a:p>
            <a:r>
              <a:rPr lang="en-US" dirty="0"/>
              <a:t>Now, we need to find out two probabilities:-</a:t>
            </a:r>
          </a:p>
          <a:p>
            <a:r>
              <a:rPr lang="en-US" dirty="0"/>
              <a:t>(</a:t>
            </a:r>
            <a:r>
              <a:rPr lang="en-US" dirty="0" err="1"/>
              <a:t>i</a:t>
            </a:r>
            <a:r>
              <a:rPr lang="en-US" dirty="0"/>
              <a:t>) P(Disease= True | X) = (P(X | Disease= True) * P(Disease=True))/ P(X) </a:t>
            </a:r>
          </a:p>
          <a:p>
            <a:r>
              <a:rPr lang="en-US" dirty="0"/>
              <a:t>(ii) P( Disease = False | X) = (P(X | Disease = False) * P(Disease= False) )/P(X)</a:t>
            </a:r>
          </a:p>
          <a:p>
            <a:r>
              <a:rPr lang="en-US" dirty="0"/>
              <a:t> </a:t>
            </a:r>
          </a:p>
          <a:p>
            <a:r>
              <a:rPr lang="en-US" dirty="0"/>
              <a:t>P(Disease = True | X) = (( ⅔ *⅔ * ⅔ ) * (⅗))/P(X) = (8/27 * ⅗) / P(X)  = 0.17/P(X) </a:t>
            </a:r>
          </a:p>
          <a:p>
            <a:r>
              <a:rPr lang="en-US" dirty="0"/>
              <a:t> </a:t>
            </a:r>
          </a:p>
          <a:p>
            <a:r>
              <a:rPr lang="en-US" dirty="0"/>
              <a:t>P(Disease = False | X) = [(½ * ½ * ½ ) * (⅖)] / P(X)  = [⅛ * ⅖] / P(X)  = 0.05/ P(X) </a:t>
            </a:r>
          </a:p>
          <a:p>
            <a:endParaRPr lang="en-US" dirty="0"/>
          </a:p>
        </p:txBody>
      </p:sp>
    </p:spTree>
    <p:extLst>
      <p:ext uri="{BB962C8B-B14F-4D97-AF65-F5344CB8AC3E}">
        <p14:creationId xmlns:p14="http://schemas.microsoft.com/office/powerpoint/2010/main" val="12569369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Now, we calculate estimator probability:-</a:t>
            </a:r>
          </a:p>
          <a:p>
            <a:r>
              <a:rPr lang="en-US" dirty="0"/>
              <a:t> </a:t>
            </a:r>
          </a:p>
          <a:p>
            <a:r>
              <a:rPr lang="en-US" dirty="0"/>
              <a:t>P(X) = P(Adult= Yes) * P(Gender = Male ) * P(Fever = Yes)</a:t>
            </a:r>
          </a:p>
          <a:p>
            <a:r>
              <a:rPr lang="en-US" dirty="0"/>
              <a:t>= ⅗ * ⅗ * ⅗ = 27/125 = 0.21</a:t>
            </a:r>
          </a:p>
          <a:p>
            <a:r>
              <a:rPr lang="en-US" dirty="0"/>
              <a:t> </a:t>
            </a:r>
          </a:p>
          <a:p>
            <a:r>
              <a:rPr lang="en-US" dirty="0"/>
              <a:t>So we get finally:-</a:t>
            </a:r>
          </a:p>
          <a:p>
            <a:r>
              <a:rPr lang="en-US" dirty="0"/>
              <a:t> </a:t>
            </a:r>
          </a:p>
          <a:p>
            <a:r>
              <a:rPr lang="en-US" dirty="0"/>
              <a:t>P(Disease = True | X) = 0.17 / P(X) </a:t>
            </a:r>
          </a:p>
          <a:p>
            <a:r>
              <a:rPr lang="en-US" dirty="0"/>
              <a:t>= 0.17 / 0.21 </a:t>
            </a:r>
          </a:p>
          <a:p>
            <a:r>
              <a:rPr lang="en-US" dirty="0"/>
              <a:t>= 0.80 - (1)</a:t>
            </a:r>
          </a:p>
          <a:p>
            <a:r>
              <a:rPr lang="en-US" dirty="0"/>
              <a:t> </a:t>
            </a:r>
          </a:p>
          <a:p>
            <a:r>
              <a:rPr lang="en-US" dirty="0"/>
              <a:t>P(Disease = False | X) = 0.05 / P(X) </a:t>
            </a:r>
          </a:p>
          <a:p>
            <a:r>
              <a:rPr lang="en-US" dirty="0"/>
              <a:t>= 0.05 / 0.21</a:t>
            </a:r>
          </a:p>
          <a:p>
            <a:r>
              <a:rPr lang="en-US" dirty="0"/>
              <a:t>= 0.23  - (2)</a:t>
            </a:r>
          </a:p>
          <a:p>
            <a:r>
              <a:rPr lang="en-US" dirty="0"/>
              <a:t>Now, we notice that (1) &gt; (2), the result of instance ‘X’ is ‘True’, i.e., the person has the disease.</a:t>
            </a:r>
          </a:p>
        </p:txBody>
      </p:sp>
    </p:spTree>
    <p:extLst>
      <p:ext uri="{BB962C8B-B14F-4D97-AF65-F5344CB8AC3E}">
        <p14:creationId xmlns:p14="http://schemas.microsoft.com/office/powerpoint/2010/main" val="1101943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p>
        </p:txBody>
      </p:sp>
      <p:sp>
        <p:nvSpPr>
          <p:cNvPr id="3" name="Content Placeholder 2"/>
          <p:cNvSpPr>
            <a:spLocks noGrp="1"/>
          </p:cNvSpPr>
          <p:nvPr>
            <p:ph idx="1"/>
          </p:nvPr>
        </p:nvSpPr>
        <p:spPr>
          <a:xfrm>
            <a:off x="762000" y="1600201"/>
            <a:ext cx="10820400" cy="4267199"/>
          </a:xfrm>
        </p:spPr>
        <p:txBody>
          <a:bodyPr>
            <a:normAutofit/>
          </a:bodyPr>
          <a:lstStyle/>
          <a:p>
            <a:pPr marL="0" lvl="0" indent="0" eaLnBrk="0" fontAlgn="base" hangingPunct="0">
              <a:spcBef>
                <a:spcPct val="0"/>
              </a:spcBef>
              <a:spcAft>
                <a:spcPct val="0"/>
              </a:spcAft>
              <a:buNone/>
            </a:pPr>
            <a:r>
              <a:rPr lang="en-US" sz="1800" dirty="0">
                <a:solidFill>
                  <a:srgbClr val="2D3748"/>
                </a:solidFill>
              </a:rPr>
              <a:t>Using the data, we have to identify the species of an entity with the following attributes.</a:t>
            </a:r>
          </a:p>
          <a:p>
            <a:pPr marL="0" lvl="0" indent="0" eaLnBrk="0" fontAlgn="base" hangingPunct="0">
              <a:spcBef>
                <a:spcPct val="0"/>
              </a:spcBef>
              <a:spcAft>
                <a:spcPct val="0"/>
              </a:spcAft>
              <a:buNone/>
            </a:pPr>
            <a:r>
              <a:rPr lang="en-US" sz="1800" dirty="0">
                <a:solidFill>
                  <a:srgbClr val="2D3748"/>
                </a:solidFill>
              </a:rPr>
              <a:t>X={Color=Green, Legs=2, Height=Tall, Smelly=No}</a:t>
            </a:r>
            <a:endParaRPr lang="en-US" sz="1800" dirty="0"/>
          </a:p>
          <a:p>
            <a:pPr marL="0" lvl="0" indent="0" eaLnBrk="0" fontAlgn="base" hangingPunct="0">
              <a:spcBef>
                <a:spcPct val="0"/>
              </a:spcBef>
              <a:spcAft>
                <a:spcPct val="0"/>
              </a:spcAft>
              <a:buNone/>
            </a:pPr>
            <a:r>
              <a:rPr lang="en-US" sz="1800" dirty="0">
                <a:solidFill>
                  <a:srgbClr val="2D3748"/>
                </a:solidFill>
              </a:rPr>
              <a:t>To predict the class label for the above attribute set, we will first calculate the probability of the species being M or H in total.</a:t>
            </a:r>
          </a:p>
          <a:p>
            <a:pPr marL="0" lvl="0" indent="0" eaLnBrk="0" fontAlgn="base" hangingPunct="0">
              <a:spcBef>
                <a:spcPct val="0"/>
              </a:spcBef>
              <a:spcAft>
                <a:spcPct val="0"/>
              </a:spcAft>
              <a:buNone/>
            </a:pPr>
            <a:r>
              <a:rPr lang="en-US" sz="1800" dirty="0">
                <a:solidFill>
                  <a:srgbClr val="2D3748"/>
                </a:solidFill>
              </a:rPr>
              <a:t>P(Species=M)=4/8=0.5 P(Species=H)=4/8=0.5</a:t>
            </a:r>
            <a:r>
              <a:rPr lang="en-US" sz="1800" dirty="0"/>
              <a:t> </a:t>
            </a:r>
          </a:p>
          <a:p>
            <a:pPr marL="0" lvl="0" indent="0" eaLnBrk="0" fontAlgn="base" hangingPunct="0">
              <a:spcBef>
                <a:spcPct val="0"/>
              </a:spcBef>
              <a:spcAft>
                <a:spcPct val="0"/>
              </a:spcAft>
              <a:buNone/>
            </a:pPr>
            <a:endParaRPr lang="en-US" sz="1800" dirty="0"/>
          </a:p>
          <a:p>
            <a:pPr marL="0" lvl="0" indent="0" eaLnBrk="0" fontAlgn="base" hangingPunct="0">
              <a:spcBef>
                <a:spcPct val="0"/>
              </a:spcBef>
              <a:spcAft>
                <a:spcPct val="0"/>
              </a:spcAft>
              <a:buNone/>
            </a:pPr>
            <a:r>
              <a:rPr lang="en-US" sz="1800" dirty="0">
                <a:solidFill>
                  <a:srgbClr val="2D3748"/>
                </a:solidFill>
              </a:rPr>
              <a:t>Next, we will calculate the conditional probability of each attribute value for each class label.</a:t>
            </a:r>
          </a:p>
          <a:p>
            <a:pPr marL="0" lvl="0" indent="0" eaLnBrk="0" fontAlgn="base" hangingPunct="0">
              <a:spcBef>
                <a:spcPct val="0"/>
              </a:spcBef>
              <a:spcAft>
                <a:spcPct val="0"/>
              </a:spcAft>
              <a:buNone/>
            </a:pPr>
            <a:r>
              <a:rPr lang="en-US" sz="1800" dirty="0">
                <a:solidFill>
                  <a:srgbClr val="2D3748"/>
                </a:solidFill>
              </a:rPr>
              <a:t>P(Color=White/Species=M)=2/4=0.5 P(Color=White/Species=H)=¾=0.75 P(Color=Green/Species=M)=2/4=0.5 P(Color=Green/Species=H)=¼=0.25 P(Legs=2/Species=M)=1/4=0.25 P(Legs=2/Species=H)=4/4=1 P(Legs=3/Species=M)=3/4=0.75 P(Legs=3/Species=H)=0/4=0 P(Height=Tall/Species=M)=3/4=0.75 P(Height=Tall/Species=H)=2/4=0.5 P(Height=Short/Species=M)=1/4=0.25 P(Height=Short/Species=H)=2/4=0.5 P(Smelly=Yes/Species=M)=3/4=0.75 P(Smelly=Yes/Species=H)=1/4=0.25 P(Smelly=No/Species=M)=1/4=0.25 P(Smelly=No/Species=H)=3/4=0.75</a:t>
            </a:r>
            <a:r>
              <a:rPr lang="en-US" sz="1800" dirty="0"/>
              <a:t> </a:t>
            </a:r>
          </a:p>
          <a:p>
            <a:pPr marL="0" lvl="0" indent="0" eaLnBrk="0" fontAlgn="base" hangingPunct="0">
              <a:spcBef>
                <a:spcPct val="0"/>
              </a:spcBef>
              <a:spcAft>
                <a:spcPct val="0"/>
              </a:spcAft>
              <a:buNone/>
            </a:pPr>
            <a:endParaRPr lang="en-US" sz="1800" dirty="0"/>
          </a:p>
          <a:p>
            <a:endParaRPr lang="en-US" sz="1800" dirty="0"/>
          </a:p>
        </p:txBody>
      </p:sp>
    </p:spTree>
    <p:extLst>
      <p:ext uri="{BB962C8B-B14F-4D97-AF65-F5344CB8AC3E}">
        <p14:creationId xmlns:p14="http://schemas.microsoft.com/office/powerpoint/2010/main" val="25798656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46F2917-EBE4-4C38-9086-BB969E5996AA}"/>
              </a:ext>
            </a:extLst>
          </p:cNvPr>
          <p:cNvGraphicFramePr>
            <a:graphicFrameLocks noGrp="1"/>
          </p:cNvGraphicFramePr>
          <p:nvPr>
            <p:extLst>
              <p:ext uri="{D42A27DB-BD31-4B8C-83A1-F6EECF244321}">
                <p14:modId xmlns:p14="http://schemas.microsoft.com/office/powerpoint/2010/main" val="1125352000"/>
              </p:ext>
            </p:extLst>
          </p:nvPr>
        </p:nvGraphicFramePr>
        <p:xfrm>
          <a:off x="3657600" y="1143000"/>
          <a:ext cx="4876800" cy="4069078"/>
        </p:xfrm>
        <a:graphic>
          <a:graphicData uri="http://schemas.openxmlformats.org/drawingml/2006/table">
            <a:tbl>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tblGrid>
              <a:tr h="590172">
                <a:tc>
                  <a:txBody>
                    <a:bodyPr/>
                    <a:lstStyle/>
                    <a:p>
                      <a:pPr latinLnBrk="0"/>
                      <a:r>
                        <a:rPr lang="en-US" sz="1600" dirty="0">
                          <a:effectLst/>
                        </a:rPr>
                        <a:t>Sl. No.</a:t>
                      </a:r>
                    </a:p>
                  </a:txBody>
                  <a:tcPr anchor="ctr">
                    <a:lnL>
                      <a:noFill/>
                    </a:lnL>
                    <a:lnR>
                      <a:noFill/>
                    </a:lnR>
                    <a:lnT>
                      <a:noFill/>
                    </a:lnT>
                    <a:lnB>
                      <a:noFill/>
                    </a:lnB>
                    <a:solidFill>
                      <a:srgbClr val="FFFFFF"/>
                    </a:solidFill>
                  </a:tcPr>
                </a:tc>
                <a:tc>
                  <a:txBody>
                    <a:bodyPr/>
                    <a:lstStyle/>
                    <a:p>
                      <a:pPr latinLnBrk="0"/>
                      <a:r>
                        <a:rPr lang="en-US" sz="1600">
                          <a:effectLst/>
                        </a:rPr>
                        <a:t>Color</a:t>
                      </a:r>
                    </a:p>
                  </a:txBody>
                  <a:tcPr anchor="ctr">
                    <a:lnL>
                      <a:noFill/>
                    </a:lnL>
                    <a:lnR>
                      <a:noFill/>
                    </a:lnR>
                    <a:lnT>
                      <a:noFill/>
                    </a:lnT>
                    <a:lnB>
                      <a:noFill/>
                    </a:lnB>
                    <a:solidFill>
                      <a:srgbClr val="FFFFFF"/>
                    </a:solidFill>
                  </a:tcPr>
                </a:tc>
                <a:tc>
                  <a:txBody>
                    <a:bodyPr/>
                    <a:lstStyle/>
                    <a:p>
                      <a:pPr latinLnBrk="0"/>
                      <a:r>
                        <a:rPr lang="en-US" sz="1600">
                          <a:effectLst/>
                        </a:rPr>
                        <a:t>Legs</a:t>
                      </a:r>
                    </a:p>
                  </a:txBody>
                  <a:tcPr anchor="ctr">
                    <a:lnL>
                      <a:noFill/>
                    </a:lnL>
                    <a:lnR>
                      <a:noFill/>
                    </a:lnR>
                    <a:lnT>
                      <a:noFill/>
                    </a:lnT>
                    <a:lnB>
                      <a:noFill/>
                    </a:lnB>
                    <a:solidFill>
                      <a:srgbClr val="FFFFFF"/>
                    </a:solidFill>
                  </a:tcPr>
                </a:tc>
                <a:tc>
                  <a:txBody>
                    <a:bodyPr/>
                    <a:lstStyle/>
                    <a:p>
                      <a:pPr latinLnBrk="0"/>
                      <a:r>
                        <a:rPr lang="en-US" sz="1600">
                          <a:effectLst/>
                        </a:rPr>
                        <a:t>Height</a:t>
                      </a:r>
                    </a:p>
                  </a:txBody>
                  <a:tcPr anchor="ctr">
                    <a:lnL>
                      <a:noFill/>
                    </a:lnL>
                    <a:lnR>
                      <a:noFill/>
                    </a:lnR>
                    <a:lnT>
                      <a:noFill/>
                    </a:lnT>
                    <a:lnB>
                      <a:noFill/>
                    </a:lnB>
                    <a:solidFill>
                      <a:srgbClr val="FFFFFF"/>
                    </a:solidFill>
                  </a:tcPr>
                </a:tc>
                <a:tc>
                  <a:txBody>
                    <a:bodyPr/>
                    <a:lstStyle/>
                    <a:p>
                      <a:pPr latinLnBrk="0"/>
                      <a:r>
                        <a:rPr lang="en-US" sz="1600">
                          <a:effectLst/>
                        </a:rPr>
                        <a:t>Smelly</a:t>
                      </a:r>
                    </a:p>
                  </a:txBody>
                  <a:tcPr anchor="ctr">
                    <a:lnL>
                      <a:noFill/>
                    </a:lnL>
                    <a:lnR>
                      <a:noFill/>
                    </a:lnR>
                    <a:lnT>
                      <a:noFill/>
                    </a:lnT>
                    <a:lnB>
                      <a:noFill/>
                    </a:lnB>
                    <a:solidFill>
                      <a:srgbClr val="FFFFFF"/>
                    </a:solidFill>
                  </a:tcPr>
                </a:tc>
                <a:tc>
                  <a:txBody>
                    <a:bodyPr/>
                    <a:lstStyle/>
                    <a:p>
                      <a:pPr latinLnBrk="0"/>
                      <a:r>
                        <a:rPr lang="en-US" sz="1600">
                          <a:effectLst/>
                        </a:rPr>
                        <a:t>Species</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341678">
                <a:tc>
                  <a:txBody>
                    <a:bodyPr/>
                    <a:lstStyle/>
                    <a:p>
                      <a:pPr latinLnBrk="0"/>
                      <a:r>
                        <a:rPr lang="en-US" sz="1600">
                          <a:effectLst/>
                        </a:rPr>
                        <a:t>1</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3</a:t>
                      </a:r>
                    </a:p>
                  </a:txBody>
                  <a:tcPr anchor="ctr">
                    <a:lnL>
                      <a:noFill/>
                    </a:lnL>
                    <a:lnR>
                      <a:noFill/>
                    </a:lnR>
                    <a:lnT>
                      <a:noFill/>
                    </a:lnT>
                    <a:lnB>
                      <a:noFill/>
                    </a:lnB>
                    <a:solidFill>
                      <a:srgbClr val="FFFFFF"/>
                    </a:solidFill>
                  </a:tcPr>
                </a:tc>
                <a:tc>
                  <a:txBody>
                    <a:bodyPr/>
                    <a:lstStyle/>
                    <a:p>
                      <a:pPr latinLnBrk="0"/>
                      <a:r>
                        <a:rPr lang="en-US" sz="1600">
                          <a:effectLst/>
                        </a:rPr>
                        <a:t>Short</a:t>
                      </a:r>
                    </a:p>
                  </a:txBody>
                  <a:tcPr anchor="ctr">
                    <a:lnL>
                      <a:noFill/>
                    </a:lnL>
                    <a:lnR>
                      <a:noFill/>
                    </a:lnR>
                    <a:lnT>
                      <a:noFill/>
                    </a:lnT>
                    <a:lnB>
                      <a:noFill/>
                    </a:lnB>
                    <a:solidFill>
                      <a:srgbClr val="FFFFFF"/>
                    </a:solidFill>
                  </a:tcPr>
                </a:tc>
                <a:tc>
                  <a:txBody>
                    <a:bodyPr/>
                    <a:lstStyle/>
                    <a:p>
                      <a:pPr latinLnBrk="0"/>
                      <a:r>
                        <a:rPr lang="en-US" sz="1600">
                          <a:effectLst/>
                        </a:rPr>
                        <a:t>Yes</a:t>
                      </a:r>
                    </a:p>
                  </a:txBody>
                  <a:tcPr anchor="ctr">
                    <a:lnL>
                      <a:noFill/>
                    </a:lnL>
                    <a:lnR>
                      <a:noFill/>
                    </a:lnR>
                    <a:lnT>
                      <a:noFill/>
                    </a:lnT>
                    <a:lnB>
                      <a:noFill/>
                    </a:lnB>
                    <a:solidFill>
                      <a:srgbClr val="FFFFFF"/>
                    </a:solidFill>
                  </a:tcPr>
                </a:tc>
                <a:tc>
                  <a:txBody>
                    <a:bodyPr/>
                    <a:lstStyle/>
                    <a:p>
                      <a:pPr latinLnBrk="0"/>
                      <a:r>
                        <a:rPr lang="en-US" sz="1600">
                          <a:effectLst/>
                        </a:rPr>
                        <a:t>M</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590172">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Green</a:t>
                      </a:r>
                    </a:p>
                  </a:txBody>
                  <a:tcPr anchor="ctr">
                    <a:lnL>
                      <a:noFill/>
                    </a:lnL>
                    <a:lnR>
                      <a:noFill/>
                    </a:lnR>
                    <a:lnT>
                      <a:noFill/>
                    </a:lnT>
                    <a:lnB>
                      <a:noFill/>
                    </a:lnB>
                    <a:solidFill>
                      <a:srgbClr val="FFFFFF"/>
                    </a:solidFill>
                  </a:tcPr>
                </a:tc>
                <a:tc>
                  <a:txBody>
                    <a:bodyPr/>
                    <a:lstStyle/>
                    <a:p>
                      <a:pPr latinLnBrk="0"/>
                      <a:r>
                        <a:rPr lang="en-US" sz="1600" dirty="0">
                          <a:effectLst/>
                        </a:rPr>
                        <a:t>2</a:t>
                      </a:r>
                    </a:p>
                  </a:txBody>
                  <a:tcPr anchor="ctr">
                    <a:lnL>
                      <a:noFill/>
                    </a:lnL>
                    <a:lnR>
                      <a:noFill/>
                    </a:lnR>
                    <a:lnT>
                      <a:noFill/>
                    </a:lnT>
                    <a:lnB>
                      <a:noFill/>
                    </a:lnB>
                    <a:solidFill>
                      <a:srgbClr val="FFFFFF"/>
                    </a:solidFill>
                  </a:tcPr>
                </a:tc>
                <a:tc>
                  <a:txBody>
                    <a:bodyPr/>
                    <a:lstStyle/>
                    <a:p>
                      <a:pPr latinLnBrk="0"/>
                      <a:r>
                        <a:rPr lang="en-US" sz="1600" dirty="0">
                          <a:effectLst/>
                        </a:rPr>
                        <a:t>Tall</a:t>
                      </a:r>
                    </a:p>
                  </a:txBody>
                  <a:tcPr anchor="ctr">
                    <a:lnL>
                      <a:noFill/>
                    </a:lnL>
                    <a:lnR>
                      <a:noFill/>
                    </a:lnR>
                    <a:lnT>
                      <a:noFill/>
                    </a:lnT>
                    <a:lnB>
                      <a:noFill/>
                    </a:lnB>
                    <a:solidFill>
                      <a:srgbClr val="FFFFFF"/>
                    </a:solidFill>
                  </a:tcPr>
                </a:tc>
                <a:tc>
                  <a:txBody>
                    <a:bodyPr/>
                    <a:lstStyle/>
                    <a:p>
                      <a:pPr latinLnBrk="0"/>
                      <a:r>
                        <a:rPr lang="en-US" sz="1600">
                          <a:effectLst/>
                        </a:rPr>
                        <a:t>No</a:t>
                      </a:r>
                    </a:p>
                  </a:txBody>
                  <a:tcPr anchor="ctr">
                    <a:lnL>
                      <a:noFill/>
                    </a:lnL>
                    <a:lnR>
                      <a:noFill/>
                    </a:lnR>
                    <a:lnT>
                      <a:noFill/>
                    </a:lnT>
                    <a:lnB>
                      <a:noFill/>
                    </a:lnB>
                    <a:solidFill>
                      <a:srgbClr val="FFFFFF"/>
                    </a:solidFill>
                  </a:tcPr>
                </a:tc>
                <a:tc>
                  <a:txBody>
                    <a:bodyPr/>
                    <a:lstStyle/>
                    <a:p>
                      <a:pPr latinLnBrk="0"/>
                      <a:r>
                        <a:rPr lang="en-US" sz="1600">
                          <a:effectLst/>
                        </a:rPr>
                        <a:t>M</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r h="590172">
                <a:tc>
                  <a:txBody>
                    <a:bodyPr/>
                    <a:lstStyle/>
                    <a:p>
                      <a:pPr latinLnBrk="0"/>
                      <a:r>
                        <a:rPr lang="en-US" sz="1600">
                          <a:effectLst/>
                        </a:rPr>
                        <a:t>3</a:t>
                      </a:r>
                    </a:p>
                  </a:txBody>
                  <a:tcPr anchor="ctr">
                    <a:lnL>
                      <a:noFill/>
                    </a:lnL>
                    <a:lnR>
                      <a:noFill/>
                    </a:lnR>
                    <a:lnT>
                      <a:noFill/>
                    </a:lnT>
                    <a:lnB>
                      <a:noFill/>
                    </a:lnB>
                    <a:solidFill>
                      <a:srgbClr val="FFFFFF"/>
                    </a:solidFill>
                  </a:tcPr>
                </a:tc>
                <a:tc>
                  <a:txBody>
                    <a:bodyPr/>
                    <a:lstStyle/>
                    <a:p>
                      <a:pPr latinLnBrk="0"/>
                      <a:r>
                        <a:rPr lang="en-US" sz="1600">
                          <a:effectLst/>
                        </a:rPr>
                        <a:t>Green</a:t>
                      </a:r>
                    </a:p>
                  </a:txBody>
                  <a:tcPr anchor="ctr">
                    <a:lnL>
                      <a:noFill/>
                    </a:lnL>
                    <a:lnR>
                      <a:noFill/>
                    </a:lnR>
                    <a:lnT>
                      <a:noFill/>
                    </a:lnT>
                    <a:lnB>
                      <a:noFill/>
                    </a:lnB>
                    <a:solidFill>
                      <a:srgbClr val="FFFFFF"/>
                    </a:solidFill>
                  </a:tcPr>
                </a:tc>
                <a:tc>
                  <a:txBody>
                    <a:bodyPr/>
                    <a:lstStyle/>
                    <a:p>
                      <a:pPr latinLnBrk="0"/>
                      <a:r>
                        <a:rPr lang="en-US" sz="1600" dirty="0">
                          <a:effectLst/>
                        </a:rPr>
                        <a:t>3</a:t>
                      </a:r>
                    </a:p>
                  </a:txBody>
                  <a:tcPr anchor="ctr">
                    <a:lnL>
                      <a:noFill/>
                    </a:lnL>
                    <a:lnR>
                      <a:noFill/>
                    </a:lnR>
                    <a:lnT>
                      <a:noFill/>
                    </a:lnT>
                    <a:lnB>
                      <a:noFill/>
                    </a:lnB>
                    <a:solidFill>
                      <a:srgbClr val="FFFFFF"/>
                    </a:solidFill>
                  </a:tcPr>
                </a:tc>
                <a:tc>
                  <a:txBody>
                    <a:bodyPr/>
                    <a:lstStyle/>
                    <a:p>
                      <a:pPr latinLnBrk="0"/>
                      <a:r>
                        <a:rPr lang="en-US" sz="1600" dirty="0">
                          <a:effectLst/>
                        </a:rPr>
                        <a:t>Short</a:t>
                      </a:r>
                    </a:p>
                  </a:txBody>
                  <a:tcPr anchor="ctr">
                    <a:lnL>
                      <a:noFill/>
                    </a:lnL>
                    <a:lnR>
                      <a:noFill/>
                    </a:lnR>
                    <a:lnT>
                      <a:noFill/>
                    </a:lnT>
                    <a:lnB>
                      <a:noFill/>
                    </a:lnB>
                    <a:solidFill>
                      <a:srgbClr val="FFFFFF"/>
                    </a:solidFill>
                  </a:tcPr>
                </a:tc>
                <a:tc>
                  <a:txBody>
                    <a:bodyPr/>
                    <a:lstStyle/>
                    <a:p>
                      <a:pPr latinLnBrk="0"/>
                      <a:r>
                        <a:rPr lang="en-US" sz="1600">
                          <a:effectLst/>
                        </a:rPr>
                        <a:t>Yes</a:t>
                      </a:r>
                    </a:p>
                  </a:txBody>
                  <a:tcPr anchor="ctr">
                    <a:lnL>
                      <a:noFill/>
                    </a:lnL>
                    <a:lnR>
                      <a:noFill/>
                    </a:lnR>
                    <a:lnT>
                      <a:noFill/>
                    </a:lnT>
                    <a:lnB>
                      <a:noFill/>
                    </a:lnB>
                    <a:solidFill>
                      <a:srgbClr val="FFFFFF"/>
                    </a:solidFill>
                  </a:tcPr>
                </a:tc>
                <a:tc>
                  <a:txBody>
                    <a:bodyPr/>
                    <a:lstStyle/>
                    <a:p>
                      <a:pPr latinLnBrk="0"/>
                      <a:r>
                        <a:rPr lang="en-US" sz="1600">
                          <a:effectLst/>
                        </a:rPr>
                        <a:t>M</a:t>
                      </a:r>
                    </a:p>
                  </a:txBody>
                  <a:tcPr anchor="ctr">
                    <a:lnL>
                      <a:noFill/>
                    </a:lnL>
                    <a:lnR>
                      <a:noFill/>
                    </a:lnR>
                    <a:lnT>
                      <a:noFill/>
                    </a:lnT>
                    <a:lnB>
                      <a:noFill/>
                    </a:lnB>
                    <a:solidFill>
                      <a:srgbClr val="FFFFFF"/>
                    </a:solidFill>
                  </a:tcPr>
                </a:tc>
                <a:extLst>
                  <a:ext uri="{0D108BD9-81ED-4DB2-BD59-A6C34878D82A}">
                    <a16:rowId xmlns:a16="http://schemas.microsoft.com/office/drawing/2014/main" val="10003"/>
                  </a:ext>
                </a:extLst>
              </a:tr>
              <a:tr h="341678">
                <a:tc>
                  <a:txBody>
                    <a:bodyPr/>
                    <a:lstStyle/>
                    <a:p>
                      <a:pPr latinLnBrk="0"/>
                      <a:r>
                        <a:rPr lang="en-US" sz="1600">
                          <a:effectLst/>
                        </a:rPr>
                        <a:t>4</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3</a:t>
                      </a:r>
                    </a:p>
                  </a:txBody>
                  <a:tcPr anchor="ctr">
                    <a:lnL>
                      <a:noFill/>
                    </a:lnL>
                    <a:lnR>
                      <a:noFill/>
                    </a:lnR>
                    <a:lnT>
                      <a:noFill/>
                    </a:lnT>
                    <a:lnB>
                      <a:noFill/>
                    </a:lnB>
                    <a:solidFill>
                      <a:srgbClr val="FFFFFF"/>
                    </a:solidFill>
                  </a:tcPr>
                </a:tc>
                <a:tc>
                  <a:txBody>
                    <a:bodyPr/>
                    <a:lstStyle/>
                    <a:p>
                      <a:pPr latinLnBrk="0"/>
                      <a:r>
                        <a:rPr lang="en-US" sz="1600">
                          <a:effectLst/>
                        </a:rPr>
                        <a:t>Short</a:t>
                      </a:r>
                    </a:p>
                  </a:txBody>
                  <a:tcPr anchor="ctr">
                    <a:lnL>
                      <a:noFill/>
                    </a:lnL>
                    <a:lnR>
                      <a:noFill/>
                    </a:lnR>
                    <a:lnT>
                      <a:noFill/>
                    </a:lnT>
                    <a:lnB>
                      <a:noFill/>
                    </a:lnB>
                    <a:solidFill>
                      <a:srgbClr val="FFFFFF"/>
                    </a:solidFill>
                  </a:tcPr>
                </a:tc>
                <a:tc>
                  <a:txBody>
                    <a:bodyPr/>
                    <a:lstStyle/>
                    <a:p>
                      <a:pPr latinLnBrk="0"/>
                      <a:r>
                        <a:rPr lang="en-US" sz="1600">
                          <a:effectLst/>
                        </a:rPr>
                        <a:t>Yes</a:t>
                      </a:r>
                    </a:p>
                  </a:txBody>
                  <a:tcPr anchor="ctr">
                    <a:lnL>
                      <a:noFill/>
                    </a:lnL>
                    <a:lnR>
                      <a:noFill/>
                    </a:lnR>
                    <a:lnT>
                      <a:noFill/>
                    </a:lnT>
                    <a:lnB>
                      <a:noFill/>
                    </a:lnB>
                    <a:solidFill>
                      <a:srgbClr val="FFFFFF"/>
                    </a:solidFill>
                  </a:tcPr>
                </a:tc>
                <a:tc>
                  <a:txBody>
                    <a:bodyPr/>
                    <a:lstStyle/>
                    <a:p>
                      <a:pPr latinLnBrk="0"/>
                      <a:r>
                        <a:rPr lang="en-US" sz="1600">
                          <a:effectLst/>
                        </a:rPr>
                        <a:t>M</a:t>
                      </a:r>
                    </a:p>
                  </a:txBody>
                  <a:tcPr anchor="ctr">
                    <a:lnL>
                      <a:noFill/>
                    </a:lnL>
                    <a:lnR>
                      <a:noFill/>
                    </a:lnR>
                    <a:lnT>
                      <a:noFill/>
                    </a:lnT>
                    <a:lnB>
                      <a:noFill/>
                    </a:lnB>
                    <a:solidFill>
                      <a:srgbClr val="FFFFFF"/>
                    </a:solidFill>
                  </a:tcPr>
                </a:tc>
                <a:extLst>
                  <a:ext uri="{0D108BD9-81ED-4DB2-BD59-A6C34878D82A}">
                    <a16:rowId xmlns:a16="http://schemas.microsoft.com/office/drawing/2014/main" val="10004"/>
                  </a:ext>
                </a:extLst>
              </a:tr>
              <a:tr h="590172">
                <a:tc>
                  <a:txBody>
                    <a:bodyPr/>
                    <a:lstStyle/>
                    <a:p>
                      <a:pPr latinLnBrk="0"/>
                      <a:r>
                        <a:rPr lang="en-US" sz="1600">
                          <a:effectLst/>
                        </a:rPr>
                        <a:t>5</a:t>
                      </a:r>
                    </a:p>
                  </a:txBody>
                  <a:tcPr anchor="ctr">
                    <a:lnL>
                      <a:noFill/>
                    </a:lnL>
                    <a:lnR>
                      <a:noFill/>
                    </a:lnR>
                    <a:lnT>
                      <a:noFill/>
                    </a:lnT>
                    <a:lnB>
                      <a:noFill/>
                    </a:lnB>
                    <a:solidFill>
                      <a:srgbClr val="FFFFFF"/>
                    </a:solidFill>
                  </a:tcPr>
                </a:tc>
                <a:tc>
                  <a:txBody>
                    <a:bodyPr/>
                    <a:lstStyle/>
                    <a:p>
                      <a:pPr latinLnBrk="0"/>
                      <a:r>
                        <a:rPr lang="en-US" sz="1600" dirty="0">
                          <a:effectLst/>
                        </a:rPr>
                        <a:t>Green</a:t>
                      </a:r>
                    </a:p>
                  </a:txBody>
                  <a:tcPr anchor="ctr">
                    <a:lnL>
                      <a:noFill/>
                    </a:lnL>
                    <a:lnR>
                      <a:noFill/>
                    </a:lnR>
                    <a:lnT>
                      <a:noFill/>
                    </a:lnT>
                    <a:lnB>
                      <a:noFill/>
                    </a:lnB>
                    <a:solidFill>
                      <a:srgbClr val="FFFFFF"/>
                    </a:solidFill>
                  </a:tcPr>
                </a:tc>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Short</a:t>
                      </a:r>
                    </a:p>
                  </a:txBody>
                  <a:tcPr anchor="ctr">
                    <a:lnL>
                      <a:noFill/>
                    </a:lnL>
                    <a:lnR>
                      <a:noFill/>
                    </a:lnR>
                    <a:lnT>
                      <a:noFill/>
                    </a:lnT>
                    <a:lnB>
                      <a:noFill/>
                    </a:lnB>
                    <a:solidFill>
                      <a:srgbClr val="FFFFFF"/>
                    </a:solidFill>
                  </a:tcPr>
                </a:tc>
                <a:tc>
                  <a:txBody>
                    <a:bodyPr/>
                    <a:lstStyle/>
                    <a:p>
                      <a:pPr latinLnBrk="0"/>
                      <a:r>
                        <a:rPr lang="en-US" sz="1600">
                          <a:effectLst/>
                        </a:rPr>
                        <a:t>No</a:t>
                      </a:r>
                    </a:p>
                  </a:txBody>
                  <a:tcPr anchor="ctr">
                    <a:lnL>
                      <a:noFill/>
                    </a:lnL>
                    <a:lnR>
                      <a:noFill/>
                    </a:lnR>
                    <a:lnT>
                      <a:noFill/>
                    </a:lnT>
                    <a:lnB>
                      <a:noFill/>
                    </a:lnB>
                    <a:solidFill>
                      <a:srgbClr val="FFFFFF"/>
                    </a:solidFill>
                  </a:tcPr>
                </a:tc>
                <a:tc>
                  <a:txBody>
                    <a:bodyPr/>
                    <a:lstStyle/>
                    <a:p>
                      <a:pPr latinLnBrk="0"/>
                      <a:r>
                        <a:rPr lang="en-US" sz="1600">
                          <a:effectLst/>
                        </a:rPr>
                        <a:t>H</a:t>
                      </a:r>
                    </a:p>
                  </a:txBody>
                  <a:tcPr anchor="ctr">
                    <a:lnL>
                      <a:noFill/>
                    </a:lnL>
                    <a:lnR>
                      <a:noFill/>
                    </a:lnR>
                    <a:lnT>
                      <a:noFill/>
                    </a:lnT>
                    <a:lnB>
                      <a:noFill/>
                    </a:lnB>
                    <a:solidFill>
                      <a:srgbClr val="FFFFFF"/>
                    </a:solidFill>
                  </a:tcPr>
                </a:tc>
                <a:extLst>
                  <a:ext uri="{0D108BD9-81ED-4DB2-BD59-A6C34878D82A}">
                    <a16:rowId xmlns:a16="http://schemas.microsoft.com/office/drawing/2014/main" val="10005"/>
                  </a:ext>
                </a:extLst>
              </a:tr>
              <a:tr h="341678">
                <a:tc>
                  <a:txBody>
                    <a:bodyPr/>
                    <a:lstStyle/>
                    <a:p>
                      <a:pPr latinLnBrk="0"/>
                      <a:r>
                        <a:rPr lang="en-US" sz="1600">
                          <a:effectLst/>
                        </a:rPr>
                        <a:t>6</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Tall</a:t>
                      </a:r>
                    </a:p>
                  </a:txBody>
                  <a:tcPr anchor="ctr">
                    <a:lnL>
                      <a:noFill/>
                    </a:lnL>
                    <a:lnR>
                      <a:noFill/>
                    </a:lnR>
                    <a:lnT>
                      <a:noFill/>
                    </a:lnT>
                    <a:lnB>
                      <a:noFill/>
                    </a:lnB>
                    <a:solidFill>
                      <a:srgbClr val="FFFFFF"/>
                    </a:solidFill>
                  </a:tcPr>
                </a:tc>
                <a:tc>
                  <a:txBody>
                    <a:bodyPr/>
                    <a:lstStyle/>
                    <a:p>
                      <a:pPr latinLnBrk="0"/>
                      <a:r>
                        <a:rPr lang="en-US" sz="1600">
                          <a:effectLst/>
                        </a:rPr>
                        <a:t>No</a:t>
                      </a:r>
                    </a:p>
                  </a:txBody>
                  <a:tcPr anchor="ctr">
                    <a:lnL>
                      <a:noFill/>
                    </a:lnL>
                    <a:lnR>
                      <a:noFill/>
                    </a:lnR>
                    <a:lnT>
                      <a:noFill/>
                    </a:lnT>
                    <a:lnB>
                      <a:noFill/>
                    </a:lnB>
                    <a:solidFill>
                      <a:srgbClr val="FFFFFF"/>
                    </a:solidFill>
                  </a:tcPr>
                </a:tc>
                <a:tc>
                  <a:txBody>
                    <a:bodyPr/>
                    <a:lstStyle/>
                    <a:p>
                      <a:pPr latinLnBrk="0"/>
                      <a:r>
                        <a:rPr lang="en-US" sz="1600">
                          <a:effectLst/>
                        </a:rPr>
                        <a:t>H</a:t>
                      </a:r>
                    </a:p>
                  </a:txBody>
                  <a:tcPr anchor="ctr">
                    <a:lnL>
                      <a:noFill/>
                    </a:lnL>
                    <a:lnR>
                      <a:noFill/>
                    </a:lnR>
                    <a:lnT>
                      <a:noFill/>
                    </a:lnT>
                    <a:lnB>
                      <a:noFill/>
                    </a:lnB>
                    <a:solidFill>
                      <a:srgbClr val="FFFFFF"/>
                    </a:solidFill>
                  </a:tcPr>
                </a:tc>
                <a:extLst>
                  <a:ext uri="{0D108BD9-81ED-4DB2-BD59-A6C34878D82A}">
                    <a16:rowId xmlns:a16="http://schemas.microsoft.com/office/drawing/2014/main" val="10006"/>
                  </a:ext>
                </a:extLst>
              </a:tr>
              <a:tr h="341678">
                <a:tc>
                  <a:txBody>
                    <a:bodyPr/>
                    <a:lstStyle/>
                    <a:p>
                      <a:pPr latinLnBrk="0"/>
                      <a:r>
                        <a:rPr lang="en-US" sz="1600">
                          <a:effectLst/>
                        </a:rPr>
                        <a:t>7</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Tall</a:t>
                      </a:r>
                    </a:p>
                  </a:txBody>
                  <a:tcPr anchor="ctr">
                    <a:lnL>
                      <a:noFill/>
                    </a:lnL>
                    <a:lnR>
                      <a:noFill/>
                    </a:lnR>
                    <a:lnT>
                      <a:noFill/>
                    </a:lnT>
                    <a:lnB>
                      <a:noFill/>
                    </a:lnB>
                    <a:solidFill>
                      <a:srgbClr val="FFFFFF"/>
                    </a:solidFill>
                  </a:tcPr>
                </a:tc>
                <a:tc>
                  <a:txBody>
                    <a:bodyPr/>
                    <a:lstStyle/>
                    <a:p>
                      <a:pPr latinLnBrk="0"/>
                      <a:r>
                        <a:rPr lang="en-US" sz="1600">
                          <a:effectLst/>
                        </a:rPr>
                        <a:t>No</a:t>
                      </a:r>
                    </a:p>
                  </a:txBody>
                  <a:tcPr anchor="ctr">
                    <a:lnL>
                      <a:noFill/>
                    </a:lnL>
                    <a:lnR>
                      <a:noFill/>
                    </a:lnR>
                    <a:lnT>
                      <a:noFill/>
                    </a:lnT>
                    <a:lnB>
                      <a:noFill/>
                    </a:lnB>
                    <a:solidFill>
                      <a:srgbClr val="FFFFFF"/>
                    </a:solidFill>
                  </a:tcPr>
                </a:tc>
                <a:tc>
                  <a:txBody>
                    <a:bodyPr/>
                    <a:lstStyle/>
                    <a:p>
                      <a:pPr latinLnBrk="0"/>
                      <a:r>
                        <a:rPr lang="en-US" sz="1600">
                          <a:effectLst/>
                        </a:rPr>
                        <a:t>H</a:t>
                      </a:r>
                    </a:p>
                  </a:txBody>
                  <a:tcPr anchor="ctr">
                    <a:lnL>
                      <a:noFill/>
                    </a:lnL>
                    <a:lnR>
                      <a:noFill/>
                    </a:lnR>
                    <a:lnT>
                      <a:noFill/>
                    </a:lnT>
                    <a:lnB>
                      <a:noFill/>
                    </a:lnB>
                    <a:solidFill>
                      <a:srgbClr val="FFFFFF"/>
                    </a:solidFill>
                  </a:tcPr>
                </a:tc>
                <a:extLst>
                  <a:ext uri="{0D108BD9-81ED-4DB2-BD59-A6C34878D82A}">
                    <a16:rowId xmlns:a16="http://schemas.microsoft.com/office/drawing/2014/main" val="10007"/>
                  </a:ext>
                </a:extLst>
              </a:tr>
              <a:tr h="341678">
                <a:tc>
                  <a:txBody>
                    <a:bodyPr/>
                    <a:lstStyle/>
                    <a:p>
                      <a:pPr latinLnBrk="0"/>
                      <a:r>
                        <a:rPr lang="en-US" sz="1600">
                          <a:effectLst/>
                        </a:rPr>
                        <a:t>8</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Short</a:t>
                      </a:r>
                    </a:p>
                  </a:txBody>
                  <a:tcPr anchor="ctr">
                    <a:lnL>
                      <a:noFill/>
                    </a:lnL>
                    <a:lnR>
                      <a:noFill/>
                    </a:lnR>
                    <a:lnT>
                      <a:noFill/>
                    </a:lnT>
                    <a:lnB>
                      <a:noFill/>
                    </a:lnB>
                    <a:solidFill>
                      <a:srgbClr val="FFFFFF"/>
                    </a:solidFill>
                  </a:tcPr>
                </a:tc>
                <a:tc>
                  <a:txBody>
                    <a:bodyPr/>
                    <a:lstStyle/>
                    <a:p>
                      <a:pPr latinLnBrk="0"/>
                      <a:r>
                        <a:rPr lang="en-US" sz="1600">
                          <a:effectLst/>
                        </a:rPr>
                        <a:t>Yes</a:t>
                      </a:r>
                    </a:p>
                  </a:txBody>
                  <a:tcPr anchor="ctr">
                    <a:lnL>
                      <a:noFill/>
                    </a:lnL>
                    <a:lnR>
                      <a:noFill/>
                    </a:lnR>
                    <a:lnT>
                      <a:noFill/>
                    </a:lnT>
                    <a:lnB>
                      <a:noFill/>
                    </a:lnB>
                    <a:solidFill>
                      <a:srgbClr val="FFFFFF"/>
                    </a:solidFill>
                  </a:tcPr>
                </a:tc>
                <a:tc>
                  <a:txBody>
                    <a:bodyPr/>
                    <a:lstStyle/>
                    <a:p>
                      <a:pPr latinLnBrk="0"/>
                      <a:r>
                        <a:rPr lang="en-US" sz="1600" dirty="0">
                          <a:effectLst/>
                        </a:rPr>
                        <a:t>H</a:t>
                      </a:r>
                    </a:p>
                  </a:txBody>
                  <a:tcPr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32242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endParaRPr lang="en-US" dirty="0"/>
          </a:p>
        </p:txBody>
      </p:sp>
      <p:sp>
        <p:nvSpPr>
          <p:cNvPr id="3" name="Content Placeholder 2"/>
          <p:cNvSpPr>
            <a:spLocks noGrp="1"/>
          </p:cNvSpPr>
          <p:nvPr>
            <p:ph idx="1"/>
          </p:nvPr>
        </p:nvSpPr>
        <p:spPr/>
        <p:txBody>
          <a:bodyPr/>
          <a:lstStyle/>
          <a:p>
            <a:r>
              <a:rPr lang="en-US" dirty="0"/>
              <a:t>We can tabulate the above calculations in the tables for better visualization. </a:t>
            </a:r>
          </a:p>
          <a:p>
            <a:r>
              <a:rPr lang="en-US" dirty="0"/>
              <a:t>The conditional probability table for the Color attribute is as follows.</a:t>
            </a:r>
          </a:p>
          <a:p>
            <a:endParaRPr lang="en-US" dirty="0"/>
          </a:p>
          <a:p>
            <a:endParaRPr lang="en-US" dirty="0"/>
          </a:p>
          <a:p>
            <a:endParaRPr lang="en-US" dirty="0"/>
          </a:p>
          <a:p>
            <a:endParaRPr lang="en-US" dirty="0"/>
          </a:p>
          <a:p>
            <a:endParaRPr lang="en-US" dirty="0"/>
          </a:p>
          <a:p>
            <a:r>
              <a:rPr lang="en-US" dirty="0"/>
              <a:t>The conditional probability table for the Legs attribute is as follows.</a:t>
            </a:r>
          </a:p>
          <a:p>
            <a:pPr marL="0" indent="0">
              <a:buNone/>
            </a:pPr>
            <a:br>
              <a:rPr lang="en-US" dirty="0"/>
            </a:br>
            <a:endParaRPr lang="en-US" dirty="0"/>
          </a:p>
        </p:txBody>
      </p:sp>
      <p:graphicFrame>
        <p:nvGraphicFramePr>
          <p:cNvPr id="4" name="Table 3"/>
          <p:cNvGraphicFramePr>
            <a:graphicFrameLocks noGrp="1"/>
          </p:cNvGraphicFramePr>
          <p:nvPr/>
        </p:nvGraphicFramePr>
        <p:xfrm>
          <a:off x="2133600" y="2514600"/>
          <a:ext cx="6436143" cy="1097280"/>
        </p:xfrm>
        <a:graphic>
          <a:graphicData uri="http://schemas.openxmlformats.org/drawingml/2006/table">
            <a:tbl>
              <a:tblPr/>
              <a:tblGrid>
                <a:gridCol w="2145381">
                  <a:extLst>
                    <a:ext uri="{9D8B030D-6E8A-4147-A177-3AD203B41FA5}">
                      <a16:colId xmlns:a16="http://schemas.microsoft.com/office/drawing/2014/main" val="20000"/>
                    </a:ext>
                  </a:extLst>
                </a:gridCol>
                <a:gridCol w="2145381">
                  <a:extLst>
                    <a:ext uri="{9D8B030D-6E8A-4147-A177-3AD203B41FA5}">
                      <a16:colId xmlns:a16="http://schemas.microsoft.com/office/drawing/2014/main" val="20001"/>
                    </a:ext>
                  </a:extLst>
                </a:gridCol>
                <a:gridCol w="2145381">
                  <a:extLst>
                    <a:ext uri="{9D8B030D-6E8A-4147-A177-3AD203B41FA5}">
                      <a16:colId xmlns:a16="http://schemas.microsoft.com/office/drawing/2014/main" val="20002"/>
                    </a:ext>
                  </a:extLst>
                </a:gridCol>
              </a:tblGrid>
              <a:tr h="0">
                <a:tc>
                  <a:txBody>
                    <a:bodyPr/>
                    <a:lstStyle/>
                    <a:p>
                      <a:pPr latinLnBrk="0"/>
                      <a:r>
                        <a:rPr lang="en-US">
                          <a:effectLst/>
                        </a:rPr>
                        <a:t>Color</a:t>
                      </a:r>
                    </a:p>
                  </a:txBody>
                  <a:tcPr anchor="ctr">
                    <a:lnL>
                      <a:noFill/>
                    </a:lnL>
                    <a:lnR>
                      <a:noFill/>
                    </a:lnR>
                    <a:lnT>
                      <a:noFill/>
                    </a:lnT>
                    <a:lnB>
                      <a:noFill/>
                    </a:lnB>
                    <a:solidFill>
                      <a:srgbClr val="FFFFFF"/>
                    </a:solidFill>
                  </a:tcPr>
                </a:tc>
                <a:tc>
                  <a:txBody>
                    <a:bodyPr/>
                    <a:lstStyle/>
                    <a:p>
                      <a:pPr latinLnBrk="0"/>
                      <a:r>
                        <a:rPr lang="en-US">
                          <a:effectLst/>
                        </a:rPr>
                        <a:t>M</a:t>
                      </a:r>
                    </a:p>
                  </a:txBody>
                  <a:tcPr anchor="ctr">
                    <a:lnL>
                      <a:noFill/>
                    </a:lnL>
                    <a:lnR>
                      <a:noFill/>
                    </a:lnR>
                    <a:lnT>
                      <a:noFill/>
                    </a:lnT>
                    <a:lnB>
                      <a:noFill/>
                    </a:lnB>
                    <a:solidFill>
                      <a:srgbClr val="FFFFFF"/>
                    </a:solidFill>
                  </a:tcPr>
                </a:tc>
                <a:tc>
                  <a:txBody>
                    <a:bodyPr/>
                    <a:lstStyle/>
                    <a:p>
                      <a:pPr latinLnBrk="0"/>
                      <a:r>
                        <a:rPr lang="en-US">
                          <a:effectLst/>
                        </a:rPr>
                        <a:t>H</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pPr latinLnBrk="0"/>
                      <a:r>
                        <a:rPr lang="en-US">
                          <a:effectLst/>
                        </a:rPr>
                        <a:t>White</a:t>
                      </a:r>
                    </a:p>
                  </a:txBody>
                  <a:tcPr anchor="ctr">
                    <a:lnL>
                      <a:noFill/>
                    </a:lnL>
                    <a:lnR>
                      <a:noFill/>
                    </a:lnR>
                    <a:lnT>
                      <a:noFill/>
                    </a:lnT>
                    <a:lnB>
                      <a:noFill/>
                    </a:lnB>
                    <a:solidFill>
                      <a:srgbClr val="FFFFFF"/>
                    </a:solidFill>
                  </a:tcPr>
                </a:tc>
                <a:tc>
                  <a:txBody>
                    <a:bodyPr/>
                    <a:lstStyle/>
                    <a:p>
                      <a:pPr latinLnBrk="0"/>
                      <a:r>
                        <a:rPr lang="en-US">
                          <a:effectLst/>
                        </a:rPr>
                        <a:t>0.5</a:t>
                      </a:r>
                    </a:p>
                  </a:txBody>
                  <a:tcPr anchor="ctr">
                    <a:lnL>
                      <a:noFill/>
                    </a:lnL>
                    <a:lnR>
                      <a:noFill/>
                    </a:lnR>
                    <a:lnT>
                      <a:noFill/>
                    </a:lnT>
                    <a:lnB>
                      <a:noFill/>
                    </a:lnB>
                    <a:solidFill>
                      <a:srgbClr val="FFFFFF"/>
                    </a:solidFill>
                  </a:tcPr>
                </a:tc>
                <a:tc>
                  <a:txBody>
                    <a:bodyPr/>
                    <a:lstStyle/>
                    <a:p>
                      <a:pPr latinLnBrk="0"/>
                      <a:r>
                        <a:rPr lang="en-US">
                          <a:effectLst/>
                        </a:rPr>
                        <a:t>0.75</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pPr latinLnBrk="0"/>
                      <a:r>
                        <a:rPr lang="en-US" dirty="0">
                          <a:effectLst/>
                        </a:rPr>
                        <a:t>Green</a:t>
                      </a:r>
                    </a:p>
                  </a:txBody>
                  <a:tcPr anchor="ctr">
                    <a:lnL>
                      <a:noFill/>
                    </a:lnL>
                    <a:lnR>
                      <a:noFill/>
                    </a:lnR>
                    <a:lnT>
                      <a:noFill/>
                    </a:lnT>
                    <a:lnB>
                      <a:noFill/>
                    </a:lnB>
                    <a:solidFill>
                      <a:srgbClr val="FFFFFF"/>
                    </a:solidFill>
                  </a:tcPr>
                </a:tc>
                <a:tc>
                  <a:txBody>
                    <a:bodyPr/>
                    <a:lstStyle/>
                    <a:p>
                      <a:pPr latinLnBrk="0"/>
                      <a:r>
                        <a:rPr lang="en-US">
                          <a:effectLst/>
                        </a:rPr>
                        <a:t>0.5</a:t>
                      </a:r>
                    </a:p>
                  </a:txBody>
                  <a:tcPr anchor="ctr">
                    <a:lnL>
                      <a:noFill/>
                    </a:lnL>
                    <a:lnR>
                      <a:noFill/>
                    </a:lnR>
                    <a:lnT>
                      <a:noFill/>
                    </a:lnT>
                    <a:lnB>
                      <a:noFill/>
                    </a:lnB>
                    <a:solidFill>
                      <a:srgbClr val="FFFFFF"/>
                    </a:solidFill>
                  </a:tcPr>
                </a:tc>
                <a:tc>
                  <a:txBody>
                    <a:bodyPr/>
                    <a:lstStyle/>
                    <a:p>
                      <a:pPr latinLnBrk="0"/>
                      <a:r>
                        <a:rPr lang="en-US" dirty="0">
                          <a:effectLst/>
                        </a:rPr>
                        <a:t>0.25</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2209800" y="4953000"/>
          <a:ext cx="6436143" cy="1097280"/>
        </p:xfrm>
        <a:graphic>
          <a:graphicData uri="http://schemas.openxmlformats.org/drawingml/2006/table">
            <a:tbl>
              <a:tblPr/>
              <a:tblGrid>
                <a:gridCol w="2145381">
                  <a:extLst>
                    <a:ext uri="{9D8B030D-6E8A-4147-A177-3AD203B41FA5}">
                      <a16:colId xmlns:a16="http://schemas.microsoft.com/office/drawing/2014/main" val="20000"/>
                    </a:ext>
                  </a:extLst>
                </a:gridCol>
                <a:gridCol w="2145381">
                  <a:extLst>
                    <a:ext uri="{9D8B030D-6E8A-4147-A177-3AD203B41FA5}">
                      <a16:colId xmlns:a16="http://schemas.microsoft.com/office/drawing/2014/main" val="20001"/>
                    </a:ext>
                  </a:extLst>
                </a:gridCol>
                <a:gridCol w="2145381">
                  <a:extLst>
                    <a:ext uri="{9D8B030D-6E8A-4147-A177-3AD203B41FA5}">
                      <a16:colId xmlns:a16="http://schemas.microsoft.com/office/drawing/2014/main" val="20002"/>
                    </a:ext>
                  </a:extLst>
                </a:gridCol>
              </a:tblGrid>
              <a:tr h="0">
                <a:tc>
                  <a:txBody>
                    <a:bodyPr/>
                    <a:lstStyle/>
                    <a:p>
                      <a:pPr latinLnBrk="0"/>
                      <a:r>
                        <a:rPr lang="en-US" dirty="0">
                          <a:effectLst/>
                        </a:rPr>
                        <a:t>Legs</a:t>
                      </a:r>
                    </a:p>
                  </a:txBody>
                  <a:tcPr anchor="ctr">
                    <a:lnL>
                      <a:noFill/>
                    </a:lnL>
                    <a:lnR>
                      <a:noFill/>
                    </a:lnR>
                    <a:lnT>
                      <a:noFill/>
                    </a:lnT>
                    <a:lnB>
                      <a:noFill/>
                    </a:lnB>
                    <a:solidFill>
                      <a:srgbClr val="FFFFFF"/>
                    </a:solidFill>
                  </a:tcPr>
                </a:tc>
                <a:tc>
                  <a:txBody>
                    <a:bodyPr/>
                    <a:lstStyle/>
                    <a:p>
                      <a:pPr latinLnBrk="0"/>
                      <a:r>
                        <a:rPr lang="en-US">
                          <a:effectLst/>
                        </a:rPr>
                        <a:t>M</a:t>
                      </a:r>
                    </a:p>
                  </a:txBody>
                  <a:tcPr anchor="ctr">
                    <a:lnL>
                      <a:noFill/>
                    </a:lnL>
                    <a:lnR>
                      <a:noFill/>
                    </a:lnR>
                    <a:lnT>
                      <a:noFill/>
                    </a:lnT>
                    <a:lnB>
                      <a:noFill/>
                    </a:lnB>
                    <a:solidFill>
                      <a:srgbClr val="FFFFFF"/>
                    </a:solidFill>
                  </a:tcPr>
                </a:tc>
                <a:tc>
                  <a:txBody>
                    <a:bodyPr/>
                    <a:lstStyle/>
                    <a:p>
                      <a:pPr latinLnBrk="0"/>
                      <a:r>
                        <a:rPr lang="en-US">
                          <a:effectLst/>
                        </a:rPr>
                        <a:t>H</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pPr latinLnBrk="0"/>
                      <a:r>
                        <a:rPr lang="en-US">
                          <a:effectLst/>
                        </a:rPr>
                        <a:t>2</a:t>
                      </a:r>
                    </a:p>
                  </a:txBody>
                  <a:tcPr anchor="ctr">
                    <a:lnL>
                      <a:noFill/>
                    </a:lnL>
                    <a:lnR>
                      <a:noFill/>
                    </a:lnR>
                    <a:lnT>
                      <a:noFill/>
                    </a:lnT>
                    <a:lnB>
                      <a:noFill/>
                    </a:lnB>
                    <a:solidFill>
                      <a:srgbClr val="FFFFFF"/>
                    </a:solidFill>
                  </a:tcPr>
                </a:tc>
                <a:tc>
                  <a:txBody>
                    <a:bodyPr/>
                    <a:lstStyle/>
                    <a:p>
                      <a:pPr latinLnBrk="0"/>
                      <a:r>
                        <a:rPr lang="en-US">
                          <a:effectLst/>
                        </a:rPr>
                        <a:t>0.25</a:t>
                      </a:r>
                    </a:p>
                  </a:txBody>
                  <a:tcPr anchor="ctr">
                    <a:lnL>
                      <a:noFill/>
                    </a:lnL>
                    <a:lnR>
                      <a:noFill/>
                    </a:lnR>
                    <a:lnT>
                      <a:noFill/>
                    </a:lnT>
                    <a:lnB>
                      <a:noFill/>
                    </a:lnB>
                    <a:solidFill>
                      <a:srgbClr val="FFFFFF"/>
                    </a:solidFill>
                  </a:tcPr>
                </a:tc>
                <a:tc>
                  <a:txBody>
                    <a:bodyPr/>
                    <a:lstStyle/>
                    <a:p>
                      <a:pPr latinLnBrk="0"/>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pPr latinLnBrk="0"/>
                      <a:r>
                        <a:rPr lang="en-US" dirty="0">
                          <a:effectLst/>
                        </a:rPr>
                        <a:t>3</a:t>
                      </a:r>
                    </a:p>
                  </a:txBody>
                  <a:tcPr anchor="ctr">
                    <a:lnL>
                      <a:noFill/>
                    </a:lnL>
                    <a:lnR>
                      <a:noFill/>
                    </a:lnR>
                    <a:lnT>
                      <a:noFill/>
                    </a:lnT>
                    <a:lnB>
                      <a:noFill/>
                    </a:lnB>
                    <a:solidFill>
                      <a:srgbClr val="FFFFFF"/>
                    </a:solidFill>
                  </a:tcPr>
                </a:tc>
                <a:tc>
                  <a:txBody>
                    <a:bodyPr/>
                    <a:lstStyle/>
                    <a:p>
                      <a:pPr latinLnBrk="0"/>
                      <a:r>
                        <a:rPr lang="en-US">
                          <a:effectLst/>
                        </a:rPr>
                        <a:t>0.75</a:t>
                      </a:r>
                    </a:p>
                  </a:txBody>
                  <a:tcPr anchor="ctr">
                    <a:lnL>
                      <a:noFill/>
                    </a:lnL>
                    <a:lnR>
                      <a:noFill/>
                    </a:lnR>
                    <a:lnT>
                      <a:noFill/>
                    </a:lnT>
                    <a:lnB>
                      <a:noFill/>
                    </a:lnB>
                    <a:solidFill>
                      <a:srgbClr val="FFFFFF"/>
                    </a:solidFill>
                  </a:tcPr>
                </a:tc>
                <a:tc>
                  <a:txBody>
                    <a:bodyPr/>
                    <a:lstStyle/>
                    <a:p>
                      <a:pPr latinLnBrk="0"/>
                      <a:r>
                        <a:rPr lang="en-US" dirty="0">
                          <a:effectLst/>
                        </a:rPr>
                        <a:t>0</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96853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endParaRPr lang="en-US" dirty="0"/>
          </a:p>
        </p:txBody>
      </p:sp>
      <p:sp>
        <p:nvSpPr>
          <p:cNvPr id="3" name="Content Placeholder 2"/>
          <p:cNvSpPr>
            <a:spLocks noGrp="1"/>
          </p:cNvSpPr>
          <p:nvPr>
            <p:ph idx="1"/>
          </p:nvPr>
        </p:nvSpPr>
        <p:spPr/>
        <p:txBody>
          <a:bodyPr/>
          <a:lstStyle/>
          <a:p>
            <a:r>
              <a:rPr lang="en-US" dirty="0"/>
              <a:t>The conditional probability table for the Height attribute is as follows.</a:t>
            </a:r>
          </a:p>
          <a:p>
            <a:endParaRPr lang="en-US" dirty="0"/>
          </a:p>
          <a:p>
            <a:endParaRPr lang="en-US" dirty="0"/>
          </a:p>
          <a:p>
            <a:endParaRPr lang="en-US" dirty="0"/>
          </a:p>
          <a:p>
            <a:endParaRPr lang="en-US" dirty="0"/>
          </a:p>
          <a:p>
            <a:endParaRPr lang="en-US" dirty="0"/>
          </a:p>
          <a:p>
            <a:r>
              <a:rPr lang="en-US" dirty="0"/>
              <a:t>The conditional probability table for the Smelly attribute is as follows.</a:t>
            </a:r>
          </a:p>
        </p:txBody>
      </p:sp>
      <p:graphicFrame>
        <p:nvGraphicFramePr>
          <p:cNvPr id="4" name="Table 3"/>
          <p:cNvGraphicFramePr>
            <a:graphicFrameLocks noGrp="1"/>
          </p:cNvGraphicFramePr>
          <p:nvPr/>
        </p:nvGraphicFramePr>
        <p:xfrm>
          <a:off x="2057400" y="2438400"/>
          <a:ext cx="6436143" cy="1097280"/>
        </p:xfrm>
        <a:graphic>
          <a:graphicData uri="http://schemas.openxmlformats.org/drawingml/2006/table">
            <a:tbl>
              <a:tblPr/>
              <a:tblGrid>
                <a:gridCol w="2145381">
                  <a:extLst>
                    <a:ext uri="{9D8B030D-6E8A-4147-A177-3AD203B41FA5}">
                      <a16:colId xmlns:a16="http://schemas.microsoft.com/office/drawing/2014/main" val="20000"/>
                    </a:ext>
                  </a:extLst>
                </a:gridCol>
                <a:gridCol w="2145381">
                  <a:extLst>
                    <a:ext uri="{9D8B030D-6E8A-4147-A177-3AD203B41FA5}">
                      <a16:colId xmlns:a16="http://schemas.microsoft.com/office/drawing/2014/main" val="20001"/>
                    </a:ext>
                  </a:extLst>
                </a:gridCol>
                <a:gridCol w="2145381">
                  <a:extLst>
                    <a:ext uri="{9D8B030D-6E8A-4147-A177-3AD203B41FA5}">
                      <a16:colId xmlns:a16="http://schemas.microsoft.com/office/drawing/2014/main" val="20002"/>
                    </a:ext>
                  </a:extLst>
                </a:gridCol>
              </a:tblGrid>
              <a:tr h="0">
                <a:tc>
                  <a:txBody>
                    <a:bodyPr/>
                    <a:lstStyle/>
                    <a:p>
                      <a:pPr latinLnBrk="0"/>
                      <a:r>
                        <a:rPr lang="en-US">
                          <a:effectLst/>
                        </a:rPr>
                        <a:t>Height</a:t>
                      </a:r>
                    </a:p>
                  </a:txBody>
                  <a:tcPr anchor="ctr">
                    <a:lnL>
                      <a:noFill/>
                    </a:lnL>
                    <a:lnR>
                      <a:noFill/>
                    </a:lnR>
                    <a:lnT>
                      <a:noFill/>
                    </a:lnT>
                    <a:lnB>
                      <a:noFill/>
                    </a:lnB>
                    <a:solidFill>
                      <a:srgbClr val="FFFFFF"/>
                    </a:solidFill>
                  </a:tcPr>
                </a:tc>
                <a:tc>
                  <a:txBody>
                    <a:bodyPr/>
                    <a:lstStyle/>
                    <a:p>
                      <a:pPr latinLnBrk="0"/>
                      <a:r>
                        <a:rPr lang="en-US">
                          <a:effectLst/>
                        </a:rPr>
                        <a:t>M</a:t>
                      </a:r>
                    </a:p>
                  </a:txBody>
                  <a:tcPr anchor="ctr">
                    <a:lnL>
                      <a:noFill/>
                    </a:lnL>
                    <a:lnR>
                      <a:noFill/>
                    </a:lnR>
                    <a:lnT>
                      <a:noFill/>
                    </a:lnT>
                    <a:lnB>
                      <a:noFill/>
                    </a:lnB>
                    <a:solidFill>
                      <a:srgbClr val="FFFFFF"/>
                    </a:solidFill>
                  </a:tcPr>
                </a:tc>
                <a:tc>
                  <a:txBody>
                    <a:bodyPr/>
                    <a:lstStyle/>
                    <a:p>
                      <a:pPr latinLnBrk="0"/>
                      <a:r>
                        <a:rPr lang="en-US">
                          <a:effectLst/>
                        </a:rPr>
                        <a:t>H</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pPr latinLnBrk="0"/>
                      <a:r>
                        <a:rPr lang="en-US">
                          <a:effectLst/>
                        </a:rPr>
                        <a:t>Tall</a:t>
                      </a:r>
                    </a:p>
                  </a:txBody>
                  <a:tcPr anchor="ctr">
                    <a:lnL>
                      <a:noFill/>
                    </a:lnL>
                    <a:lnR>
                      <a:noFill/>
                    </a:lnR>
                    <a:lnT>
                      <a:noFill/>
                    </a:lnT>
                    <a:lnB>
                      <a:noFill/>
                    </a:lnB>
                    <a:solidFill>
                      <a:srgbClr val="FFFFFF"/>
                    </a:solidFill>
                  </a:tcPr>
                </a:tc>
                <a:tc>
                  <a:txBody>
                    <a:bodyPr/>
                    <a:lstStyle/>
                    <a:p>
                      <a:pPr latinLnBrk="0"/>
                      <a:r>
                        <a:rPr lang="en-US">
                          <a:effectLst/>
                        </a:rPr>
                        <a:t>0.75</a:t>
                      </a:r>
                    </a:p>
                  </a:txBody>
                  <a:tcPr anchor="ctr">
                    <a:lnL>
                      <a:noFill/>
                    </a:lnL>
                    <a:lnR>
                      <a:noFill/>
                    </a:lnR>
                    <a:lnT>
                      <a:noFill/>
                    </a:lnT>
                    <a:lnB>
                      <a:noFill/>
                    </a:lnB>
                    <a:solidFill>
                      <a:srgbClr val="FFFFFF"/>
                    </a:solidFill>
                  </a:tcPr>
                </a:tc>
                <a:tc>
                  <a:txBody>
                    <a:bodyPr/>
                    <a:lstStyle/>
                    <a:p>
                      <a:pPr latinLnBrk="0"/>
                      <a:r>
                        <a:rPr lang="en-US">
                          <a:effectLst/>
                        </a:rPr>
                        <a:t>0.5</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pPr latinLnBrk="0"/>
                      <a:r>
                        <a:rPr lang="en-US">
                          <a:effectLst/>
                        </a:rPr>
                        <a:t>Short</a:t>
                      </a:r>
                    </a:p>
                  </a:txBody>
                  <a:tcPr anchor="ctr">
                    <a:lnL>
                      <a:noFill/>
                    </a:lnL>
                    <a:lnR>
                      <a:noFill/>
                    </a:lnR>
                    <a:lnT>
                      <a:noFill/>
                    </a:lnT>
                    <a:lnB>
                      <a:noFill/>
                    </a:lnB>
                    <a:solidFill>
                      <a:srgbClr val="FFFFFF"/>
                    </a:solidFill>
                  </a:tcPr>
                </a:tc>
                <a:tc>
                  <a:txBody>
                    <a:bodyPr/>
                    <a:lstStyle/>
                    <a:p>
                      <a:pPr latinLnBrk="0"/>
                      <a:r>
                        <a:rPr lang="en-US">
                          <a:effectLst/>
                        </a:rPr>
                        <a:t>0.25</a:t>
                      </a:r>
                    </a:p>
                  </a:txBody>
                  <a:tcPr anchor="ctr">
                    <a:lnL>
                      <a:noFill/>
                    </a:lnL>
                    <a:lnR>
                      <a:noFill/>
                    </a:lnR>
                    <a:lnT>
                      <a:noFill/>
                    </a:lnT>
                    <a:lnB>
                      <a:noFill/>
                    </a:lnB>
                    <a:solidFill>
                      <a:srgbClr val="FFFFFF"/>
                    </a:solidFill>
                  </a:tcPr>
                </a:tc>
                <a:tc>
                  <a:txBody>
                    <a:bodyPr/>
                    <a:lstStyle/>
                    <a:p>
                      <a:pPr latinLnBrk="0"/>
                      <a:r>
                        <a:rPr lang="en-US" dirty="0">
                          <a:effectLst/>
                        </a:rPr>
                        <a:t>0.5</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2209800" y="4648200"/>
          <a:ext cx="6436143" cy="1097280"/>
        </p:xfrm>
        <a:graphic>
          <a:graphicData uri="http://schemas.openxmlformats.org/drawingml/2006/table">
            <a:tbl>
              <a:tblPr/>
              <a:tblGrid>
                <a:gridCol w="2145381">
                  <a:extLst>
                    <a:ext uri="{9D8B030D-6E8A-4147-A177-3AD203B41FA5}">
                      <a16:colId xmlns:a16="http://schemas.microsoft.com/office/drawing/2014/main" val="20000"/>
                    </a:ext>
                  </a:extLst>
                </a:gridCol>
                <a:gridCol w="2145381">
                  <a:extLst>
                    <a:ext uri="{9D8B030D-6E8A-4147-A177-3AD203B41FA5}">
                      <a16:colId xmlns:a16="http://schemas.microsoft.com/office/drawing/2014/main" val="20001"/>
                    </a:ext>
                  </a:extLst>
                </a:gridCol>
                <a:gridCol w="2145381">
                  <a:extLst>
                    <a:ext uri="{9D8B030D-6E8A-4147-A177-3AD203B41FA5}">
                      <a16:colId xmlns:a16="http://schemas.microsoft.com/office/drawing/2014/main" val="20002"/>
                    </a:ext>
                  </a:extLst>
                </a:gridCol>
              </a:tblGrid>
              <a:tr h="0">
                <a:tc>
                  <a:txBody>
                    <a:bodyPr/>
                    <a:lstStyle/>
                    <a:p>
                      <a:pPr latinLnBrk="0"/>
                      <a:r>
                        <a:rPr lang="en-US">
                          <a:effectLst/>
                        </a:rPr>
                        <a:t>Smelly</a:t>
                      </a:r>
                    </a:p>
                  </a:txBody>
                  <a:tcPr anchor="ctr">
                    <a:lnL>
                      <a:noFill/>
                    </a:lnL>
                    <a:lnR>
                      <a:noFill/>
                    </a:lnR>
                    <a:lnT>
                      <a:noFill/>
                    </a:lnT>
                    <a:lnB>
                      <a:noFill/>
                    </a:lnB>
                    <a:solidFill>
                      <a:srgbClr val="FFFFFF"/>
                    </a:solidFill>
                  </a:tcPr>
                </a:tc>
                <a:tc>
                  <a:txBody>
                    <a:bodyPr/>
                    <a:lstStyle/>
                    <a:p>
                      <a:pPr latinLnBrk="0"/>
                      <a:r>
                        <a:rPr lang="en-US">
                          <a:effectLst/>
                        </a:rPr>
                        <a:t>M</a:t>
                      </a:r>
                    </a:p>
                  </a:txBody>
                  <a:tcPr anchor="ctr">
                    <a:lnL>
                      <a:noFill/>
                    </a:lnL>
                    <a:lnR>
                      <a:noFill/>
                    </a:lnR>
                    <a:lnT>
                      <a:noFill/>
                    </a:lnT>
                    <a:lnB>
                      <a:noFill/>
                    </a:lnB>
                    <a:solidFill>
                      <a:srgbClr val="FFFFFF"/>
                    </a:solidFill>
                  </a:tcPr>
                </a:tc>
                <a:tc>
                  <a:txBody>
                    <a:bodyPr/>
                    <a:lstStyle/>
                    <a:p>
                      <a:pPr latinLnBrk="0"/>
                      <a:r>
                        <a:rPr lang="en-US">
                          <a:effectLst/>
                        </a:rPr>
                        <a:t>H</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pPr latinLnBrk="0"/>
                      <a:r>
                        <a:rPr lang="en-US">
                          <a:effectLst/>
                        </a:rPr>
                        <a:t>Yes</a:t>
                      </a:r>
                    </a:p>
                  </a:txBody>
                  <a:tcPr anchor="ctr">
                    <a:lnL>
                      <a:noFill/>
                    </a:lnL>
                    <a:lnR>
                      <a:noFill/>
                    </a:lnR>
                    <a:lnT>
                      <a:noFill/>
                    </a:lnT>
                    <a:lnB>
                      <a:noFill/>
                    </a:lnB>
                    <a:solidFill>
                      <a:srgbClr val="FFFFFF"/>
                    </a:solidFill>
                  </a:tcPr>
                </a:tc>
                <a:tc>
                  <a:txBody>
                    <a:bodyPr/>
                    <a:lstStyle/>
                    <a:p>
                      <a:pPr latinLnBrk="0"/>
                      <a:r>
                        <a:rPr lang="en-US">
                          <a:effectLst/>
                        </a:rPr>
                        <a:t>0.75</a:t>
                      </a:r>
                    </a:p>
                  </a:txBody>
                  <a:tcPr anchor="ctr">
                    <a:lnL>
                      <a:noFill/>
                    </a:lnL>
                    <a:lnR>
                      <a:noFill/>
                    </a:lnR>
                    <a:lnT>
                      <a:noFill/>
                    </a:lnT>
                    <a:lnB>
                      <a:noFill/>
                    </a:lnB>
                    <a:solidFill>
                      <a:srgbClr val="FFFFFF"/>
                    </a:solidFill>
                  </a:tcPr>
                </a:tc>
                <a:tc>
                  <a:txBody>
                    <a:bodyPr/>
                    <a:lstStyle/>
                    <a:p>
                      <a:pPr latinLnBrk="0"/>
                      <a:r>
                        <a:rPr lang="en-US">
                          <a:effectLst/>
                        </a:rPr>
                        <a:t>0.25</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pPr latinLnBrk="0"/>
                      <a:r>
                        <a:rPr lang="en-US">
                          <a:effectLst/>
                        </a:rPr>
                        <a:t>No</a:t>
                      </a:r>
                    </a:p>
                  </a:txBody>
                  <a:tcPr anchor="ctr">
                    <a:lnL>
                      <a:noFill/>
                    </a:lnL>
                    <a:lnR>
                      <a:noFill/>
                    </a:lnR>
                    <a:lnT>
                      <a:noFill/>
                    </a:lnT>
                    <a:lnB>
                      <a:noFill/>
                    </a:lnB>
                    <a:solidFill>
                      <a:srgbClr val="FFFFFF"/>
                    </a:solidFill>
                  </a:tcPr>
                </a:tc>
                <a:tc>
                  <a:txBody>
                    <a:bodyPr/>
                    <a:lstStyle/>
                    <a:p>
                      <a:pPr latinLnBrk="0"/>
                      <a:r>
                        <a:rPr lang="en-US">
                          <a:effectLst/>
                        </a:rPr>
                        <a:t>0.25</a:t>
                      </a:r>
                    </a:p>
                  </a:txBody>
                  <a:tcPr anchor="ctr">
                    <a:lnL>
                      <a:noFill/>
                    </a:lnL>
                    <a:lnR>
                      <a:noFill/>
                    </a:lnR>
                    <a:lnT>
                      <a:noFill/>
                    </a:lnT>
                    <a:lnB>
                      <a:noFill/>
                    </a:lnB>
                    <a:solidFill>
                      <a:srgbClr val="FFFFFF"/>
                    </a:solidFill>
                  </a:tcPr>
                </a:tc>
                <a:tc>
                  <a:txBody>
                    <a:bodyPr/>
                    <a:lstStyle/>
                    <a:p>
                      <a:pPr latinLnBrk="0"/>
                      <a:r>
                        <a:rPr lang="en-US" dirty="0">
                          <a:effectLst/>
                        </a:rPr>
                        <a:t>0.75</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362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8D9C9-1588-512D-EA1E-77E4DB8D29F8}"/>
              </a:ext>
            </a:extLst>
          </p:cNvPr>
          <p:cNvSpPr>
            <a:spLocks noGrp="1"/>
          </p:cNvSpPr>
          <p:nvPr>
            <p:ph type="title"/>
          </p:nvPr>
        </p:nvSpPr>
        <p:spPr>
          <a:xfrm>
            <a:off x="838200" y="105104"/>
            <a:ext cx="10515600" cy="728180"/>
          </a:xfrm>
        </p:spPr>
        <p:txBody>
          <a:bodyPr>
            <a:noAutofit/>
          </a:bodyPr>
          <a:lstStyle/>
          <a:p>
            <a:r>
              <a:rPr lang="en-US" sz="2400" dirty="0"/>
              <a:t>Now suppose you want to calculate the probability of </a:t>
            </a:r>
            <a:r>
              <a:rPr lang="en-US" sz="2400" dirty="0">
                <a:solidFill>
                  <a:srgbClr val="FF0000"/>
                </a:solidFill>
              </a:rPr>
              <a:t>playing when the weather is overcast.</a:t>
            </a:r>
          </a:p>
        </p:txBody>
      </p:sp>
      <p:pic>
        <p:nvPicPr>
          <p:cNvPr id="5" name="Picture 4">
            <a:extLst>
              <a:ext uri="{FF2B5EF4-FFF2-40B4-BE49-F238E27FC236}">
                <a16:creationId xmlns:a16="http://schemas.microsoft.com/office/drawing/2014/main" id="{DDD9C975-B602-E868-EA17-9770916DF663}"/>
              </a:ext>
            </a:extLst>
          </p:cNvPr>
          <p:cNvPicPr>
            <a:picLocks noChangeAspect="1"/>
          </p:cNvPicPr>
          <p:nvPr/>
        </p:nvPicPr>
        <p:blipFill>
          <a:blip r:embed="rId2"/>
          <a:stretch>
            <a:fillRect/>
          </a:stretch>
        </p:blipFill>
        <p:spPr>
          <a:xfrm>
            <a:off x="1725337" y="833284"/>
            <a:ext cx="7607849" cy="5824191"/>
          </a:xfrm>
          <a:prstGeom prst="rect">
            <a:avLst/>
          </a:prstGeom>
        </p:spPr>
      </p:pic>
    </p:spTree>
    <p:extLst>
      <p:ext uri="{BB962C8B-B14F-4D97-AF65-F5344CB8AC3E}">
        <p14:creationId xmlns:p14="http://schemas.microsoft.com/office/powerpoint/2010/main" val="40443361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endParaRPr lang="en-US" dirty="0"/>
          </a:p>
        </p:txBody>
      </p:sp>
      <p:sp>
        <p:nvSpPr>
          <p:cNvPr id="5" name="Content Placeholder 4"/>
          <p:cNvSpPr>
            <a:spLocks noGrp="1"/>
          </p:cNvSpPr>
          <p:nvPr>
            <p:ph idx="1"/>
          </p:nvPr>
        </p:nvSpPr>
        <p:spPr/>
        <p:txBody>
          <a:bodyPr>
            <a:normAutofit fontScale="92500"/>
          </a:bodyPr>
          <a:lstStyle/>
          <a:p>
            <a:pPr marL="0" lvl="0" indent="0" eaLnBrk="0" fontAlgn="base" hangingPunct="0">
              <a:spcBef>
                <a:spcPct val="0"/>
              </a:spcBef>
              <a:spcAft>
                <a:spcPct val="0"/>
              </a:spcAft>
              <a:buNone/>
            </a:pPr>
            <a:r>
              <a:rPr lang="en-US" sz="2200" dirty="0">
                <a:solidFill>
                  <a:srgbClr val="2D3748"/>
                </a:solidFill>
              </a:rPr>
              <a:t>Now that we have calculated the conditional probabilities, we will use them to calculate the probability of the new attribute set belonging to a single class.</a:t>
            </a:r>
            <a:endParaRPr lang="en-US" sz="2200" dirty="0"/>
          </a:p>
          <a:p>
            <a:pPr marL="0" lvl="0" indent="0" eaLnBrk="0" fontAlgn="base" hangingPunct="0">
              <a:spcBef>
                <a:spcPct val="0"/>
              </a:spcBef>
              <a:spcAft>
                <a:spcPct val="0"/>
              </a:spcAft>
              <a:buNone/>
            </a:pPr>
            <a:r>
              <a:rPr lang="en-US" sz="2200" dirty="0">
                <a:solidFill>
                  <a:srgbClr val="2D3748"/>
                </a:solidFill>
              </a:rPr>
              <a:t>Let us consider X= {Color=Green, Legs=2, Height=Tall, Smelly=No}.</a:t>
            </a:r>
          </a:p>
          <a:p>
            <a:pPr marL="0" lvl="0" indent="0" eaLnBrk="0" fontAlgn="base" hangingPunct="0">
              <a:spcBef>
                <a:spcPct val="0"/>
              </a:spcBef>
              <a:spcAft>
                <a:spcPct val="0"/>
              </a:spcAft>
              <a:buNone/>
            </a:pPr>
            <a:endParaRPr lang="en-US" sz="2200" dirty="0"/>
          </a:p>
          <a:p>
            <a:pPr marL="0" lvl="0" indent="0" eaLnBrk="0" fontAlgn="base" hangingPunct="0">
              <a:spcBef>
                <a:spcPct val="0"/>
              </a:spcBef>
              <a:spcAft>
                <a:spcPct val="0"/>
              </a:spcAft>
              <a:buNone/>
            </a:pPr>
            <a:r>
              <a:rPr lang="en-US" sz="2200" dirty="0">
                <a:solidFill>
                  <a:srgbClr val="2D3748"/>
                </a:solidFill>
              </a:rPr>
              <a:t>Then, the probability of X belonging to Species M will be as follows.</a:t>
            </a:r>
          </a:p>
          <a:p>
            <a:pPr marL="0" lvl="0" indent="0" eaLnBrk="0" fontAlgn="base" hangingPunct="0">
              <a:spcBef>
                <a:spcPct val="0"/>
              </a:spcBef>
              <a:spcAft>
                <a:spcPct val="0"/>
              </a:spcAft>
              <a:buNone/>
            </a:pPr>
            <a:r>
              <a:rPr lang="en-US" sz="2200" dirty="0">
                <a:solidFill>
                  <a:srgbClr val="2D3748"/>
                </a:solidFill>
              </a:rPr>
              <a:t>P(M/X)=P(Species=M)*P(Color=Green/Species=M)*P(Legs=2/Species=M)*P(Height=Tall/Species=M)*P(Smelly=No/Species=M) =0.5*0.5*0.25*0.75*0.25 =0.0117</a:t>
            </a:r>
            <a:r>
              <a:rPr lang="en-US" sz="2200" dirty="0"/>
              <a:t> </a:t>
            </a:r>
          </a:p>
          <a:p>
            <a:pPr marL="0" lvl="0" indent="0" eaLnBrk="0" fontAlgn="base" hangingPunct="0">
              <a:spcBef>
                <a:spcPct val="0"/>
              </a:spcBef>
              <a:spcAft>
                <a:spcPct val="0"/>
              </a:spcAft>
              <a:buNone/>
            </a:pPr>
            <a:endParaRPr lang="en-US" sz="2200" dirty="0"/>
          </a:p>
          <a:p>
            <a:pPr marL="0" lvl="0" indent="0" eaLnBrk="0" fontAlgn="base" hangingPunct="0">
              <a:spcBef>
                <a:spcPct val="0"/>
              </a:spcBef>
              <a:spcAft>
                <a:spcPct val="0"/>
              </a:spcAft>
              <a:buNone/>
            </a:pPr>
            <a:r>
              <a:rPr lang="en-US" sz="2200" dirty="0">
                <a:solidFill>
                  <a:srgbClr val="2D3748"/>
                </a:solidFill>
              </a:rPr>
              <a:t>Similarly, the probability of X belonging to Species H will be calculated as follows.</a:t>
            </a:r>
          </a:p>
          <a:p>
            <a:pPr marL="0" lvl="0" indent="0" eaLnBrk="0" fontAlgn="base" hangingPunct="0">
              <a:spcBef>
                <a:spcPct val="0"/>
              </a:spcBef>
              <a:spcAft>
                <a:spcPct val="0"/>
              </a:spcAft>
              <a:buNone/>
            </a:pPr>
            <a:r>
              <a:rPr lang="en-US" sz="2200" dirty="0">
                <a:solidFill>
                  <a:srgbClr val="2D3748"/>
                </a:solidFill>
              </a:rPr>
              <a:t>P(H/X)=P(Species=H)*P(Color=Green/Species=H)*P(Legs=2/Species=H)*P(Height=Tall/Species=H)*P(Smelly=No/Species=H) =0.5*0.25*1*0.5*0.75 =0.0468</a:t>
            </a:r>
          </a:p>
          <a:p>
            <a:pPr marL="0" lvl="0" indent="0" eaLnBrk="0" fontAlgn="base" hangingPunct="0">
              <a:spcBef>
                <a:spcPct val="0"/>
              </a:spcBef>
              <a:spcAft>
                <a:spcPct val="0"/>
              </a:spcAft>
              <a:buNone/>
            </a:pPr>
            <a:endParaRPr lang="en-US" sz="2200" dirty="0"/>
          </a:p>
          <a:p>
            <a:pPr marL="0" lvl="0" indent="0" eaLnBrk="0" fontAlgn="base" hangingPunct="0">
              <a:spcBef>
                <a:spcPct val="0"/>
              </a:spcBef>
              <a:spcAft>
                <a:spcPct val="0"/>
              </a:spcAft>
              <a:buNone/>
            </a:pPr>
            <a:r>
              <a:rPr lang="en-US" sz="2200" dirty="0">
                <a:solidFill>
                  <a:srgbClr val="2D3748"/>
                </a:solidFill>
              </a:rPr>
              <a:t>So, the probability of X belonging to Species M is 0.0117 and that to Species H is 0.0468. Hence, we will assign the entity X with attributes  {Color=Green, Legs=2, Height=Tall, Smelly=No} to species H. </a:t>
            </a:r>
            <a:endParaRPr lang="en-US" sz="2200" dirty="0"/>
          </a:p>
          <a:p>
            <a:pPr marL="0" lvl="0" indent="0" eaLnBrk="0" fontAlgn="base" hangingPunct="0">
              <a:spcBef>
                <a:spcPct val="0"/>
              </a:spcBef>
              <a:spcAft>
                <a:spcPct val="0"/>
              </a:spcAft>
              <a:buNone/>
            </a:pPr>
            <a:endParaRPr lang="en-US" sz="2200" dirty="0"/>
          </a:p>
        </p:txBody>
      </p:sp>
    </p:spTree>
    <p:extLst>
      <p:ext uri="{BB962C8B-B14F-4D97-AF65-F5344CB8AC3E}">
        <p14:creationId xmlns:p14="http://schemas.microsoft.com/office/powerpoint/2010/main" val="22110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DBD0F9-1931-E04B-D96A-4701B7042D78}"/>
              </a:ext>
            </a:extLst>
          </p:cNvPr>
          <p:cNvPicPr>
            <a:picLocks noChangeAspect="1"/>
          </p:cNvPicPr>
          <p:nvPr/>
        </p:nvPicPr>
        <p:blipFill>
          <a:blip r:embed="rId2"/>
          <a:stretch>
            <a:fillRect/>
          </a:stretch>
        </p:blipFill>
        <p:spPr>
          <a:xfrm>
            <a:off x="838200" y="365125"/>
            <a:ext cx="8965971" cy="6277413"/>
          </a:xfrm>
          <a:prstGeom prst="rect">
            <a:avLst/>
          </a:prstGeom>
        </p:spPr>
      </p:pic>
    </p:spTree>
    <p:extLst>
      <p:ext uri="{BB962C8B-B14F-4D97-AF65-F5344CB8AC3E}">
        <p14:creationId xmlns:p14="http://schemas.microsoft.com/office/powerpoint/2010/main" val="145908962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29273</TotalTime>
  <Words>5546</Words>
  <Application>Microsoft Office PowerPoint</Application>
  <PresentationFormat>Widescreen</PresentationFormat>
  <Paragraphs>797</Paragraphs>
  <Slides>80</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80</vt:i4>
      </vt:variant>
    </vt:vector>
  </HeadingPairs>
  <TitlesOfParts>
    <vt:vector size="93" baseType="lpstr">
      <vt:lpstr>Arial</vt:lpstr>
      <vt:lpstr>Arial Unicode MS</vt:lpstr>
      <vt:lpstr>Calibri</vt:lpstr>
      <vt:lpstr>Cambria Math</vt:lpstr>
      <vt:lpstr>Gill Sans MT</vt:lpstr>
      <vt:lpstr>inter-bold</vt:lpstr>
      <vt:lpstr>inter-regular</vt:lpstr>
      <vt:lpstr>Nunito</vt:lpstr>
      <vt:lpstr>Studio-Feixen-Sans</vt:lpstr>
      <vt:lpstr>times new roman</vt:lpstr>
      <vt:lpstr>times new roman</vt:lpstr>
      <vt:lpstr>Wingdings</vt:lpstr>
      <vt:lpstr>Custom Design</vt:lpstr>
      <vt:lpstr>PowerPoint Presentation</vt:lpstr>
      <vt:lpstr>Contents</vt:lpstr>
      <vt:lpstr>Bayesian Decisions</vt:lpstr>
      <vt:lpstr>Naive Bayes Classifier?</vt:lpstr>
      <vt:lpstr>Naive Bayes Classifier?</vt:lpstr>
      <vt:lpstr>How Naive Bayes classifier works?</vt:lpstr>
      <vt:lpstr>PowerPoint Presentation</vt:lpstr>
      <vt:lpstr>Now suppose you want to calculate the probability of playing when the weather is overcast.</vt:lpstr>
      <vt:lpstr>PowerPoint Presentation</vt:lpstr>
      <vt:lpstr>Second Approach (In case of multiple features)</vt:lpstr>
      <vt:lpstr>Now suppose you want to calculate the probability of playing when the weather is overcast, and the temperature is mild.</vt:lpstr>
      <vt:lpstr>PowerPoint Presentation</vt:lpstr>
      <vt:lpstr>Estimate the probability values for the new instances (Color=green, Legs=2, Height=Tall and Smelly=No)</vt:lpstr>
      <vt:lpstr>1. Calculate prior probability</vt:lpstr>
      <vt:lpstr>Now calculate probability values for the new instances (Color=green, Legs=2, Height=Tall and Smelly=No)</vt:lpstr>
      <vt:lpstr>PowerPoint Presentation</vt:lpstr>
      <vt:lpstr>PowerPoint Presentation</vt:lpstr>
      <vt:lpstr>PowerPoint Presentation</vt:lpstr>
      <vt:lpstr>PowerPoint Presentation</vt:lpstr>
      <vt:lpstr>PowerPoint Presentation</vt:lpstr>
      <vt:lpstr>Tabular representation of an example dataset</vt:lpstr>
      <vt:lpstr>PowerPoint Presentation</vt:lpstr>
      <vt:lpstr>Naive assumption Example 1 </vt:lpstr>
      <vt:lpstr>Naive assumption </vt:lpstr>
      <vt:lpstr>Naive assumption </vt:lpstr>
      <vt:lpstr>Naive assumption Example 2 </vt:lpstr>
      <vt:lpstr>Naive assumption Example 3 </vt:lpstr>
      <vt:lpstr>Naive assumption </vt:lpstr>
      <vt:lpstr>Naive assumption </vt:lpstr>
      <vt:lpstr>Naive assumption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Correct the error</vt:lpstr>
      <vt:lpstr>PowerPoint Presentation</vt:lpstr>
      <vt:lpstr>PowerPoint Presentation</vt:lpstr>
      <vt:lpstr>PowerPoint Presentation</vt:lpstr>
      <vt:lpstr>PowerPoint Presentation</vt:lpstr>
      <vt:lpstr>PowerPoint Presentation</vt:lpstr>
      <vt:lpstr>Types of Naïve Bayes </vt:lpstr>
      <vt:lpstr>Gaussian Naive Bayes classifier </vt:lpstr>
      <vt:lpstr>Gaussian Naive Bayes classifier </vt:lpstr>
      <vt:lpstr>PowerPoint Presentation</vt:lpstr>
      <vt:lpstr>PowerPoint Presentation</vt:lpstr>
      <vt:lpstr>PowerPoint Presentation</vt:lpstr>
      <vt:lpstr>Laplace Smoothing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Multinomial Naive Bayes</vt:lpstr>
      <vt:lpstr>PowerPoint Presentation</vt:lpstr>
      <vt:lpstr>PowerPoint Presentation</vt:lpstr>
      <vt:lpstr>Multinomial Naive Bayes</vt:lpstr>
      <vt:lpstr>Multinomial Naive Bayes</vt:lpstr>
      <vt:lpstr>PowerPoint Presentation</vt:lpstr>
      <vt:lpstr>Bernoulli Naive Bayes</vt:lpstr>
      <vt:lpstr>Bernoulli Naive Bayes</vt:lpstr>
      <vt:lpstr>PowerPoint Presentation</vt:lpstr>
      <vt:lpstr>Bernoulli Naive Bayes</vt:lpstr>
      <vt:lpstr>Bernoulli Naive Bayes</vt:lpstr>
      <vt:lpstr>Bernoulli Naive Bayes</vt:lpstr>
      <vt:lpstr>Bernoulli Naive Bayes</vt:lpstr>
      <vt:lpstr>Bernoulli Naive Bayes</vt:lpstr>
      <vt:lpstr>Bernoulli Naive Bayes</vt:lpstr>
      <vt:lpstr>Example</vt:lpstr>
      <vt:lpstr>PowerPoint Presentation</vt:lpstr>
      <vt:lpstr>Example</vt:lpstr>
      <vt:lpstr>Example</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Md. Shakil Hossain</cp:lastModifiedBy>
  <cp:revision>2109</cp:revision>
  <cp:lastPrinted>2015-09-22T10:17:55Z</cp:lastPrinted>
  <dcterms:created xsi:type="dcterms:W3CDTF">2014-11-02T19:18:20Z</dcterms:created>
  <dcterms:modified xsi:type="dcterms:W3CDTF">2024-03-21T03:06:35Z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